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2" r:id="rId2"/>
    <p:sldId id="261" r:id="rId3"/>
    <p:sldId id="256" r:id="rId4"/>
    <p:sldId id="257" r:id="rId5"/>
    <p:sldId id="264" r:id="rId6"/>
    <p:sldId id="258" r:id="rId7"/>
    <p:sldId id="259"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showGuides="1">
      <p:cViewPr varScale="1">
        <p:scale>
          <a:sx n="83" d="100"/>
          <a:sy n="83" d="100"/>
        </p:scale>
        <p:origin x="566"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20CE6F5-297C-4953-A4DD-D22E843E4C68}" type="datetimeFigureOut">
              <a:rPr lang="en-IN" smtClean="0"/>
              <a:t>27-01-2026</a:t>
            </a:fld>
            <a:endParaRPr lang="en-IN"/>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IN"/>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1A692B86-2B0D-4A15-BD34-16A6D7CD2B0B}" type="slidenum">
              <a:rPr lang="en-IN" smtClean="0"/>
              <a:t>‹#›</a:t>
            </a:fld>
            <a:endParaRPr lang="en-IN"/>
          </a:p>
        </p:txBody>
      </p:sp>
    </p:spTree>
    <p:extLst>
      <p:ext uri="{BB962C8B-B14F-4D97-AF65-F5344CB8AC3E}">
        <p14:creationId xmlns:p14="http://schemas.microsoft.com/office/powerpoint/2010/main" val="113553710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0CE6F5-297C-4953-A4DD-D22E843E4C68}" type="datetimeFigureOut">
              <a:rPr lang="en-IN" smtClean="0"/>
              <a:t>27-01-2026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1636553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D20CE6F5-297C-4953-A4DD-D22E843E4C68}" type="datetimeFigureOut">
              <a:rPr lang="en-IN" smtClean="0"/>
              <a:t>27-01-2026</a:t>
            </a:fld>
            <a:endParaRPr lang="en-IN"/>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IN"/>
          </a:p>
        </p:txBody>
      </p:sp>
      <p:sp>
        <p:nvSpPr>
          <p:cNvPr id="6" name="Slide Number Placeholder 5"/>
          <p:cNvSpPr>
            <a:spLocks noGrp="1"/>
          </p:cNvSpPr>
          <p:nvPr>
            <p:ph type="sldNum" sz="quarter" idx="12"/>
          </p:nvPr>
        </p:nvSpPr>
        <p:spPr>
          <a:xfrm>
            <a:off x="8604504" y="5211060"/>
            <a:ext cx="2112264" cy="228600"/>
          </a:xfrm>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58819503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0CE6F5-297C-4953-A4DD-D22E843E4C68}"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1991941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0CE6F5-297C-4953-A4DD-D22E843E4C68}" type="datetimeFigureOut">
              <a:rPr lang="en-IN" smtClean="0"/>
              <a:t>27-01-2026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72816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0CE6F5-297C-4953-A4DD-D22E843E4C68}" type="datetimeFigureOut">
              <a:rPr lang="en-IN" smtClean="0"/>
              <a:t>27-01-2026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11645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0CE6F5-297C-4953-A4DD-D22E843E4C68}" type="datetimeFigureOut">
              <a:rPr lang="en-IN" smtClean="0"/>
              <a:t>27-01-2026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1519584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D20CE6F5-297C-4953-A4DD-D22E843E4C68}" type="datetimeFigureOut">
              <a:rPr lang="en-IN" smtClean="0"/>
              <a:t>27-01-2026</a:t>
            </a:fld>
            <a:endParaRPr lang="en-IN"/>
          </a:p>
        </p:txBody>
      </p:sp>
      <p:sp>
        <p:nvSpPr>
          <p:cNvPr id="9" name="Footer Placeholder 8"/>
          <p:cNvSpPr>
            <a:spLocks noGrp="1"/>
          </p:cNvSpPr>
          <p:nvPr>
            <p:ph type="ftr" sz="quarter" idx="11"/>
          </p:nvPr>
        </p:nvSpPr>
        <p:spPr/>
        <p:txBody>
          <a:bodyPr/>
          <a:lstStyle>
            <a:lvl1pPr algn="r">
              <a:defRPr/>
            </a:lvl1pPr>
          </a:lstStyle>
          <a:p>
            <a:endParaRPr lang="en-IN"/>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1A692B86-2B0D-4A15-BD34-16A6D7CD2B0B}" type="slidenum">
              <a:rPr lang="en-IN" smtClean="0"/>
              <a:t>‹#›</a:t>
            </a:fld>
            <a:endParaRPr lang="en-IN"/>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526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D20CE6F5-297C-4953-A4DD-D22E843E4C68}" type="datetimeFigureOut">
              <a:rPr lang="en-IN" smtClean="0"/>
              <a:t>27-01-2026</a:t>
            </a:fld>
            <a:endParaRPr lang="en-IN"/>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IN"/>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1A692B86-2B0D-4A15-BD34-16A6D7CD2B0B}" type="slidenum">
              <a:rPr lang="en-IN" smtClean="0"/>
              <a:t>‹#›</a:t>
            </a:fld>
            <a:endParaRPr lang="en-IN"/>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5100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CE6F5-297C-4953-A4DD-D22E843E4C68}"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1070789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CE6F5-297C-4953-A4DD-D22E843E4C68}"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A692B86-2B0D-4A15-BD34-16A6D7CD2B0B}" type="slidenum">
              <a:rPr lang="en-IN" smtClean="0"/>
              <a:t>‹#›</a:t>
            </a:fld>
            <a:endParaRPr lang="en-IN"/>
          </a:p>
        </p:txBody>
      </p:sp>
    </p:spTree>
    <p:extLst>
      <p:ext uri="{BB962C8B-B14F-4D97-AF65-F5344CB8AC3E}">
        <p14:creationId xmlns:p14="http://schemas.microsoft.com/office/powerpoint/2010/main" val="2362227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D20CE6F5-297C-4953-A4DD-D22E843E4C68}" type="datetimeFigureOut">
              <a:rPr lang="en-IN" smtClean="0"/>
              <a:t>27-01-2026</a:t>
            </a:fld>
            <a:endParaRPr lang="en-IN"/>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IN"/>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A692B86-2B0D-4A15-BD34-16A6D7CD2B0B}" type="slidenum">
              <a:rPr lang="en-IN" smtClean="0"/>
              <a:t>‹#›</a:t>
            </a:fld>
            <a:endParaRPr lang="en-IN"/>
          </a:p>
        </p:txBody>
      </p:sp>
    </p:spTree>
    <p:extLst>
      <p:ext uri="{BB962C8B-B14F-4D97-AF65-F5344CB8AC3E}">
        <p14:creationId xmlns:p14="http://schemas.microsoft.com/office/powerpoint/2010/main" val="265123348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20.png"/><Relationship Id="rId7"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2.png"/><Relationship Id="rId10" Type="http://schemas.openxmlformats.org/officeDocument/2006/relationships/image" Target="../media/image18.png"/><Relationship Id="rId4" Type="http://schemas.openxmlformats.org/officeDocument/2006/relationships/image" Target="../media/image21.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E886DC-2C76-A750-352E-6D785338AA8D}"/>
              </a:ext>
            </a:extLst>
          </p:cNvPr>
          <p:cNvSpPr>
            <a:spLocks noGrp="1"/>
          </p:cNvSpPr>
          <p:nvPr>
            <p:ph type="title"/>
          </p:nvPr>
        </p:nvSpPr>
        <p:spPr>
          <a:xfrm>
            <a:off x="3814233" y="3429000"/>
            <a:ext cx="4563533" cy="990600"/>
          </a:xfrm>
        </p:spPr>
        <p:txBody>
          <a:bodyPr>
            <a:normAutofit/>
          </a:bodyPr>
          <a:lstStyle/>
          <a:p>
            <a:r>
              <a:rPr lang="en-IN" sz="4000" dirty="0">
                <a:solidFill>
                  <a:schemeClr val="accent5">
                    <a:lumMod val="75000"/>
                  </a:schemeClr>
                </a:solidFill>
                <a:latin typeface="Algerian" panose="04020705040A02060702" pitchFamily="82" charset="0"/>
              </a:rPr>
              <a:t>ROOF FEDERATION</a:t>
            </a:r>
          </a:p>
        </p:txBody>
      </p:sp>
      <p:pic>
        <p:nvPicPr>
          <p:cNvPr id="5" name="Picture 4">
            <a:extLst>
              <a:ext uri="{FF2B5EF4-FFF2-40B4-BE49-F238E27FC236}">
                <a16:creationId xmlns:a16="http://schemas.microsoft.com/office/drawing/2014/main" xmlns="" id="{CE3DE155-5C2F-1295-FB54-F18BFC149B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2066" y="553487"/>
            <a:ext cx="2827867" cy="2875513"/>
          </a:xfrm>
          <a:prstGeom prst="rect">
            <a:avLst/>
          </a:prstGeom>
        </p:spPr>
      </p:pic>
      <p:sp>
        <p:nvSpPr>
          <p:cNvPr id="4" name="TextBox 3">
            <a:extLst>
              <a:ext uri="{FF2B5EF4-FFF2-40B4-BE49-F238E27FC236}">
                <a16:creationId xmlns:a16="http://schemas.microsoft.com/office/drawing/2014/main" xmlns="" id="{2B2093A5-53E0-F746-2F4F-E704BB07F38C}"/>
              </a:ext>
            </a:extLst>
          </p:cNvPr>
          <p:cNvSpPr txBox="1"/>
          <p:nvPr/>
        </p:nvSpPr>
        <p:spPr>
          <a:xfrm>
            <a:off x="4466167" y="4328069"/>
            <a:ext cx="3259665" cy="400110"/>
          </a:xfrm>
          <a:prstGeom prst="rect">
            <a:avLst/>
          </a:prstGeom>
          <a:noFill/>
        </p:spPr>
        <p:txBody>
          <a:bodyPr wrap="square">
            <a:spAutoFit/>
          </a:bodyPr>
          <a:lstStyle/>
          <a:p>
            <a:r>
              <a:rPr lang="en-IN" sz="2000" dirty="0">
                <a:solidFill>
                  <a:srgbClr val="002060"/>
                </a:solidFill>
                <a:latin typeface="Times New Roman" panose="02020603050405020304" pitchFamily="18" charset="0"/>
                <a:cs typeface="Times New Roman" panose="02020603050405020304" pitchFamily="18" charset="0"/>
              </a:rPr>
              <a:t>PROJECT -- “Breath for life</a:t>
            </a:r>
            <a:r>
              <a:rPr lang="en-IN" sz="2000" dirty="0">
                <a:solidFill>
                  <a:srgbClr val="002060"/>
                </a:solidFill>
                <a:latin typeface="Algerian" panose="04020705040A02060702" pitchFamily="82" charset="0"/>
              </a:rPr>
              <a:t>”</a:t>
            </a:r>
            <a:endParaRPr lang="en-IN" sz="2000" dirty="0">
              <a:solidFill>
                <a:srgbClr val="002060"/>
              </a:solidFill>
            </a:endParaRPr>
          </a:p>
        </p:txBody>
      </p:sp>
    </p:spTree>
    <p:extLst>
      <p:ext uri="{BB962C8B-B14F-4D97-AF65-F5344CB8AC3E}">
        <p14:creationId xmlns:p14="http://schemas.microsoft.com/office/powerpoint/2010/main" val="2698287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4BB32B-7F11-014F-835B-BF5DC106625F}"/>
              </a:ext>
            </a:extLst>
          </p:cNvPr>
          <p:cNvSpPr>
            <a:spLocks noGrp="1"/>
          </p:cNvSpPr>
          <p:nvPr>
            <p:ph type="title"/>
          </p:nvPr>
        </p:nvSpPr>
        <p:spPr>
          <a:xfrm>
            <a:off x="4309533" y="660401"/>
            <a:ext cx="3572933" cy="702733"/>
          </a:xfrm>
        </p:spPr>
        <p:txBody>
          <a:bodyPr>
            <a:noAutofit/>
          </a:bodyPr>
          <a:lstStyle/>
          <a:p>
            <a:r>
              <a:rPr lang="en-IN" sz="4000" dirty="0">
                <a:solidFill>
                  <a:schemeClr val="accent5">
                    <a:lumMod val="75000"/>
                  </a:schemeClr>
                </a:solidFill>
                <a:latin typeface="Algerian" panose="04020705040A02060702" pitchFamily="82" charset="0"/>
              </a:rPr>
              <a:t>INTRODUCTION</a:t>
            </a:r>
          </a:p>
        </p:txBody>
      </p:sp>
      <p:sp>
        <p:nvSpPr>
          <p:cNvPr id="3" name="Content Placeholder 2">
            <a:extLst>
              <a:ext uri="{FF2B5EF4-FFF2-40B4-BE49-F238E27FC236}">
                <a16:creationId xmlns:a16="http://schemas.microsoft.com/office/drawing/2014/main" xmlns="" id="{5F74ADB7-347F-76C0-140A-20C548B7CD03}"/>
              </a:ext>
            </a:extLst>
          </p:cNvPr>
          <p:cNvSpPr>
            <a:spLocks noGrp="1"/>
          </p:cNvSpPr>
          <p:nvPr>
            <p:ph idx="1"/>
          </p:nvPr>
        </p:nvSpPr>
        <p:spPr>
          <a:xfrm>
            <a:off x="694267" y="1651000"/>
            <a:ext cx="10795000" cy="4868333"/>
          </a:xfrm>
        </p:spPr>
        <p:txBody>
          <a:bodyPr/>
          <a:lstStyle/>
          <a:p>
            <a:r>
              <a:rPr lang="en-US" b="1" dirty="0">
                <a:latin typeface="Times New Roman" panose="02020603050405020304" pitchFamily="18" charset="0"/>
                <a:cs typeface="Times New Roman" panose="02020603050405020304" pitchFamily="18" charset="0"/>
              </a:rPr>
              <a:t>Founded in 2022</a:t>
            </a:r>
            <a:r>
              <a:rPr lang="en-US" dirty="0">
                <a:latin typeface="Times New Roman" panose="02020603050405020304" pitchFamily="18" charset="0"/>
                <a:cs typeface="Times New Roman" panose="02020603050405020304" pitchFamily="18" charset="0"/>
              </a:rPr>
              <a:t>, Roof Federation was born from the vision of a young social entrepreneur </a:t>
            </a:r>
            <a:r>
              <a:rPr lang="en-US" b="1" dirty="0">
                <a:latin typeface="Times New Roman" panose="02020603050405020304" pitchFamily="18" charset="0"/>
                <a:cs typeface="Times New Roman" panose="02020603050405020304" pitchFamily="18" charset="0"/>
              </a:rPr>
              <a:t>NIKHIL TYAGI </a:t>
            </a:r>
            <a:r>
              <a:rPr lang="en-US" dirty="0">
                <a:latin typeface="Times New Roman" panose="02020603050405020304" pitchFamily="18" charset="0"/>
                <a:cs typeface="Times New Roman" panose="02020603050405020304" pitchFamily="18" charset="0"/>
              </a:rPr>
              <a:t>who brought together a group of passionate, like-minded individuals committed to PROVIDE SUSTANIBILITY GOALS. </a:t>
            </a:r>
          </a:p>
          <a:p>
            <a:r>
              <a:rPr lang="en-US" altLang="en-US" dirty="0">
                <a:latin typeface="Times New Roman" panose="02020603050405020304" pitchFamily="18" charset="0"/>
                <a:cs typeface="Times New Roman" panose="02020603050405020304" pitchFamily="18" charset="0"/>
              </a:rPr>
              <a:t>Restoring and cleaning waste water through bio-remedies and eco-friendly techniques, ensuring safe water for people and communities. To Fulfil his dream of providing sustainability goals. Nikhil Tyagi has been associated with the cause since 2017.</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We work with a clear purpose: to build a society where every child receives food and education, where women are empowered to lead independent, dignified lives.</a:t>
            </a:r>
          </a:p>
          <a:p>
            <a:r>
              <a:rPr lang="en-US" dirty="0">
                <a:latin typeface="Times New Roman" panose="02020603050405020304" pitchFamily="18" charset="0"/>
                <a:cs typeface="Times New Roman" panose="02020603050405020304" pitchFamily="18" charset="0"/>
              </a:rPr>
              <a:t>We work to make quality healthcare accessible through initiatives focused on prevention, awareness, and medical support</a:t>
            </a:r>
            <a:r>
              <a:rPr lang="en-US" altLang="en-US" dirty="0">
                <a:latin typeface="Times New Roman" panose="02020603050405020304" pitchFamily="18" charset="0"/>
                <a:cs typeface="Times New Roman" panose="02020603050405020304" pitchFamily="18" charset="0"/>
              </a:rPr>
              <a:t> by Initiating project “ BREATH FOR LIFE”</a:t>
            </a:r>
            <a:endParaRPr 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Promoting sustainable practices, spreading awareness, and taking action to protect nature and build a healthier planet.</a:t>
            </a:r>
          </a:p>
          <a:p>
            <a:r>
              <a:rPr lang="en-US" altLang="en-US" dirty="0">
                <a:latin typeface="Times New Roman" panose="02020603050405020304" pitchFamily="18" charset="0"/>
                <a:cs typeface="Times New Roman" panose="02020603050405020304" pitchFamily="18" charset="0"/>
              </a:rPr>
              <a:t>Restoring and cleaning waste water through bio-remedies and eco-friendly techniques, ensuring safe water for people and communities.</a:t>
            </a:r>
          </a:p>
          <a:p>
            <a:endParaRPr lang="en-IN" dirty="0"/>
          </a:p>
        </p:txBody>
      </p:sp>
      <p:pic>
        <p:nvPicPr>
          <p:cNvPr id="5" name="Picture 4">
            <a:extLst>
              <a:ext uri="{FF2B5EF4-FFF2-40B4-BE49-F238E27FC236}">
                <a16:creationId xmlns:a16="http://schemas.microsoft.com/office/drawing/2014/main" xmlns="" id="{49E8AB45-376E-95B8-8582-0854CCB788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47861" y="258658"/>
            <a:ext cx="988667" cy="1005325"/>
          </a:xfrm>
          <a:prstGeom prst="rect">
            <a:avLst/>
          </a:prstGeom>
        </p:spPr>
      </p:pic>
    </p:spTree>
    <p:extLst>
      <p:ext uri="{BB962C8B-B14F-4D97-AF65-F5344CB8AC3E}">
        <p14:creationId xmlns:p14="http://schemas.microsoft.com/office/powerpoint/2010/main" val="3691899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92">
            <a:extLst>
              <a:ext uri="{FF2B5EF4-FFF2-40B4-BE49-F238E27FC236}">
                <a16:creationId xmlns:a16="http://schemas.microsoft.com/office/drawing/2014/main" xmlns="" id="{5B4435FF-84BB-585B-7EF4-D78493E6D12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grpSp>
        <p:nvGrpSpPr>
          <p:cNvPr id="68" name="Group 67">
            <a:extLst>
              <a:ext uri="{FF2B5EF4-FFF2-40B4-BE49-F238E27FC236}">
                <a16:creationId xmlns:a16="http://schemas.microsoft.com/office/drawing/2014/main" xmlns="" id="{ED380BF9-DE36-CA73-5266-9E057DA67934}"/>
              </a:ext>
            </a:extLst>
          </p:cNvPr>
          <p:cNvGrpSpPr>
            <a:grpSpLocks/>
          </p:cNvGrpSpPr>
          <p:nvPr/>
        </p:nvGrpSpPr>
        <p:grpSpPr>
          <a:xfrm>
            <a:off x="-74815" y="-43226"/>
            <a:ext cx="12265882" cy="6975603"/>
            <a:chOff x="0" y="264013"/>
            <a:chExt cx="6981294" cy="6366258"/>
          </a:xfrm>
        </p:grpSpPr>
        <p:sp>
          <p:nvSpPr>
            <p:cNvPr id="69" name="Graphic 2">
              <a:extLst>
                <a:ext uri="{FF2B5EF4-FFF2-40B4-BE49-F238E27FC236}">
                  <a16:creationId xmlns:a16="http://schemas.microsoft.com/office/drawing/2014/main" xmlns="" id="{5CD66677-47E8-9ACB-D984-FC8B77DBC9D6}"/>
                </a:ext>
              </a:extLst>
            </p:cNvPr>
            <p:cNvSpPr/>
            <p:nvPr/>
          </p:nvSpPr>
          <p:spPr>
            <a:xfrm>
              <a:off x="6970" y="264013"/>
              <a:ext cx="2324735" cy="3577590"/>
            </a:xfrm>
            <a:custGeom>
              <a:avLst/>
              <a:gdLst/>
              <a:ahLst/>
              <a:cxnLst/>
              <a:rect l="l" t="t" r="r" b="b"/>
              <a:pathLst>
                <a:path w="2324735" h="3577590">
                  <a:moveTo>
                    <a:pt x="2324372" y="3577354"/>
                  </a:moveTo>
                  <a:lnTo>
                    <a:pt x="0" y="3577354"/>
                  </a:lnTo>
                  <a:lnTo>
                    <a:pt x="0" y="0"/>
                  </a:lnTo>
                  <a:lnTo>
                    <a:pt x="2324372" y="0"/>
                  </a:lnTo>
                  <a:lnTo>
                    <a:pt x="2324372" y="3577354"/>
                  </a:lnTo>
                  <a:close/>
                </a:path>
              </a:pathLst>
            </a:custGeom>
            <a:solidFill>
              <a:srgbClr val="3F3C3C">
                <a:alpha val="92999"/>
              </a:srgbClr>
            </a:solidFill>
          </p:spPr>
          <p:txBody>
            <a:bodyPr wrap="square" lIns="0" tIns="0" rIns="0" bIns="0" rtlCol="0">
              <a:prstTxWarp prst="textNoShape">
                <a:avLst/>
              </a:prstTxWarp>
              <a:noAutofit/>
            </a:bodyPr>
            <a:lstStyle/>
            <a:p>
              <a:endParaRPr lang="en-IN"/>
            </a:p>
          </p:txBody>
        </p:sp>
        <p:sp>
          <p:nvSpPr>
            <p:cNvPr id="70" name="Graphic 3">
              <a:extLst>
                <a:ext uri="{FF2B5EF4-FFF2-40B4-BE49-F238E27FC236}">
                  <a16:creationId xmlns:a16="http://schemas.microsoft.com/office/drawing/2014/main" xmlns="" id="{67276D36-7D3F-DC66-E42B-535AB3133DC6}"/>
                </a:ext>
              </a:extLst>
            </p:cNvPr>
            <p:cNvSpPr/>
            <p:nvPr/>
          </p:nvSpPr>
          <p:spPr>
            <a:xfrm>
              <a:off x="4031" y="3839044"/>
              <a:ext cx="6975863" cy="1476375"/>
            </a:xfrm>
            <a:custGeom>
              <a:avLst/>
              <a:gdLst/>
              <a:ahLst/>
              <a:cxnLst/>
              <a:rect l="l" t="t" r="r" b="b"/>
              <a:pathLst>
                <a:path w="6972934" h="1476375">
                  <a:moveTo>
                    <a:pt x="2323769" y="0"/>
                  </a:moveTo>
                  <a:lnTo>
                    <a:pt x="0" y="0"/>
                  </a:lnTo>
                  <a:lnTo>
                    <a:pt x="0" y="1476133"/>
                  </a:lnTo>
                  <a:lnTo>
                    <a:pt x="2323769" y="1476133"/>
                  </a:lnTo>
                  <a:lnTo>
                    <a:pt x="2323769" y="0"/>
                  </a:lnTo>
                  <a:close/>
                </a:path>
                <a:path w="6972934" h="1476375">
                  <a:moveTo>
                    <a:pt x="4648149" y="0"/>
                  </a:moveTo>
                  <a:lnTo>
                    <a:pt x="2324379" y="0"/>
                  </a:lnTo>
                  <a:lnTo>
                    <a:pt x="2324379" y="1476133"/>
                  </a:lnTo>
                  <a:lnTo>
                    <a:pt x="4648149" y="1476133"/>
                  </a:lnTo>
                  <a:lnTo>
                    <a:pt x="4648149" y="0"/>
                  </a:lnTo>
                  <a:close/>
                </a:path>
                <a:path w="6972934" h="1476375">
                  <a:moveTo>
                    <a:pt x="6972516" y="0"/>
                  </a:moveTo>
                  <a:lnTo>
                    <a:pt x="4648746" y="0"/>
                  </a:lnTo>
                  <a:lnTo>
                    <a:pt x="4648746" y="1476133"/>
                  </a:lnTo>
                  <a:lnTo>
                    <a:pt x="6972516" y="1476133"/>
                  </a:lnTo>
                  <a:lnTo>
                    <a:pt x="6972516" y="0"/>
                  </a:lnTo>
                  <a:close/>
                </a:path>
              </a:pathLst>
            </a:custGeom>
            <a:solidFill>
              <a:srgbClr val="368BB9"/>
            </a:solidFill>
          </p:spPr>
          <p:txBody>
            <a:bodyPr wrap="square" lIns="0" tIns="0" rIns="0" bIns="0" rtlCol="0">
              <a:prstTxWarp prst="textNoShape">
                <a:avLst/>
              </a:prstTxWarp>
              <a:noAutofit/>
            </a:bodyPr>
            <a:lstStyle/>
            <a:p>
              <a:endParaRPr lang="en-IN"/>
            </a:p>
          </p:txBody>
        </p:sp>
        <p:sp>
          <p:nvSpPr>
            <p:cNvPr id="71" name="Graphic 4">
              <a:extLst>
                <a:ext uri="{FF2B5EF4-FFF2-40B4-BE49-F238E27FC236}">
                  <a16:creationId xmlns:a16="http://schemas.microsoft.com/office/drawing/2014/main" xmlns="" id="{40D57CED-109C-A843-C6E6-12DA2B88339E}"/>
                </a:ext>
              </a:extLst>
            </p:cNvPr>
            <p:cNvSpPr/>
            <p:nvPr/>
          </p:nvSpPr>
          <p:spPr>
            <a:xfrm>
              <a:off x="37073" y="2342936"/>
              <a:ext cx="697865" cy="36195"/>
            </a:xfrm>
            <a:custGeom>
              <a:avLst/>
              <a:gdLst/>
              <a:ahLst/>
              <a:cxnLst/>
              <a:rect l="l" t="t" r="r" b="b"/>
              <a:pathLst>
                <a:path w="697865" h="36195">
                  <a:moveTo>
                    <a:pt x="697730" y="35910"/>
                  </a:moveTo>
                  <a:lnTo>
                    <a:pt x="0" y="35910"/>
                  </a:lnTo>
                  <a:lnTo>
                    <a:pt x="0" y="0"/>
                  </a:lnTo>
                  <a:lnTo>
                    <a:pt x="697730" y="0"/>
                  </a:lnTo>
                  <a:lnTo>
                    <a:pt x="697730" y="35910"/>
                  </a:lnTo>
                  <a:close/>
                </a:path>
              </a:pathLst>
            </a:custGeom>
            <a:solidFill>
              <a:srgbClr val="FFFFFF"/>
            </a:solidFill>
          </p:spPr>
          <p:txBody>
            <a:bodyPr wrap="square" lIns="0" tIns="0" rIns="0" bIns="0" rtlCol="0">
              <a:prstTxWarp prst="textNoShape">
                <a:avLst/>
              </a:prstTxWarp>
              <a:noAutofit/>
            </a:bodyPr>
            <a:lstStyle/>
            <a:p>
              <a:endParaRPr lang="en-IN"/>
            </a:p>
          </p:txBody>
        </p:sp>
        <p:sp>
          <p:nvSpPr>
            <p:cNvPr id="72" name="Graphic 5">
              <a:extLst>
                <a:ext uri="{FF2B5EF4-FFF2-40B4-BE49-F238E27FC236}">
                  <a16:creationId xmlns:a16="http://schemas.microsoft.com/office/drawing/2014/main" xmlns="" id="{86D2B3C6-6524-D494-4BAD-C91E18299290}"/>
                </a:ext>
              </a:extLst>
            </p:cNvPr>
            <p:cNvSpPr/>
            <p:nvPr/>
          </p:nvSpPr>
          <p:spPr>
            <a:xfrm>
              <a:off x="0" y="5343761"/>
              <a:ext cx="1286510" cy="1286510"/>
            </a:xfrm>
            <a:custGeom>
              <a:avLst/>
              <a:gdLst/>
              <a:ahLst/>
              <a:cxnLst/>
              <a:rect l="l" t="t" r="r" b="b"/>
              <a:pathLst>
                <a:path w="1286510" h="1286510">
                  <a:moveTo>
                    <a:pt x="1286404" y="1286404"/>
                  </a:moveTo>
                  <a:lnTo>
                    <a:pt x="0" y="1286404"/>
                  </a:lnTo>
                  <a:lnTo>
                    <a:pt x="0" y="0"/>
                  </a:lnTo>
                  <a:lnTo>
                    <a:pt x="1286404" y="0"/>
                  </a:lnTo>
                  <a:lnTo>
                    <a:pt x="1286404" y="1286404"/>
                  </a:lnTo>
                  <a:close/>
                </a:path>
              </a:pathLst>
            </a:custGeom>
            <a:solidFill>
              <a:srgbClr val="365C7C"/>
            </a:solidFill>
          </p:spPr>
          <p:txBody>
            <a:bodyPr wrap="square" lIns="0" tIns="0" rIns="0" bIns="0" rtlCol="0">
              <a:prstTxWarp prst="textNoShape">
                <a:avLst/>
              </a:prstTxWarp>
              <a:noAutofit/>
            </a:bodyPr>
            <a:lstStyle/>
            <a:p>
              <a:endParaRPr lang="en-IN"/>
            </a:p>
          </p:txBody>
        </p:sp>
        <p:pic>
          <p:nvPicPr>
            <p:cNvPr id="73" name="Image 6">
              <a:extLst>
                <a:ext uri="{FF2B5EF4-FFF2-40B4-BE49-F238E27FC236}">
                  <a16:creationId xmlns:a16="http://schemas.microsoft.com/office/drawing/2014/main" xmlns="" id="{ECA12D4C-FEF6-B927-1968-0A3412F7D4F7}"/>
                </a:ext>
              </a:extLst>
            </p:cNvPr>
            <p:cNvPicPr/>
            <p:nvPr/>
          </p:nvPicPr>
          <p:blipFill>
            <a:blip r:embed="rId2" cstate="print"/>
            <a:stretch>
              <a:fillRect/>
            </a:stretch>
          </p:blipFill>
          <p:spPr>
            <a:xfrm>
              <a:off x="47082" y="5390843"/>
              <a:ext cx="1192239" cy="1191210"/>
            </a:xfrm>
            <a:prstGeom prst="rect">
              <a:avLst/>
            </a:prstGeom>
          </p:spPr>
        </p:pic>
        <p:sp>
          <p:nvSpPr>
            <p:cNvPr id="74" name="Graphic 7">
              <a:extLst>
                <a:ext uri="{FF2B5EF4-FFF2-40B4-BE49-F238E27FC236}">
                  <a16:creationId xmlns:a16="http://schemas.microsoft.com/office/drawing/2014/main" xmlns="" id="{785787DC-AB54-0E4B-32ED-B46FA959EA39}"/>
                </a:ext>
              </a:extLst>
            </p:cNvPr>
            <p:cNvSpPr/>
            <p:nvPr/>
          </p:nvSpPr>
          <p:spPr>
            <a:xfrm>
              <a:off x="1410276" y="5343761"/>
              <a:ext cx="1286510" cy="1286510"/>
            </a:xfrm>
            <a:custGeom>
              <a:avLst/>
              <a:gdLst/>
              <a:ahLst/>
              <a:cxnLst/>
              <a:rect l="l" t="t" r="r" b="b"/>
              <a:pathLst>
                <a:path w="1286510" h="1286510">
                  <a:moveTo>
                    <a:pt x="1286404" y="1286404"/>
                  </a:moveTo>
                  <a:lnTo>
                    <a:pt x="0" y="1286404"/>
                  </a:lnTo>
                  <a:lnTo>
                    <a:pt x="0" y="0"/>
                  </a:lnTo>
                  <a:lnTo>
                    <a:pt x="1286404" y="0"/>
                  </a:lnTo>
                  <a:lnTo>
                    <a:pt x="1286404" y="1286404"/>
                  </a:lnTo>
                  <a:close/>
                </a:path>
              </a:pathLst>
            </a:custGeom>
            <a:solidFill>
              <a:srgbClr val="365C7C"/>
            </a:solidFill>
          </p:spPr>
          <p:txBody>
            <a:bodyPr wrap="square" lIns="0" tIns="0" rIns="0" bIns="0" rtlCol="0">
              <a:prstTxWarp prst="textNoShape">
                <a:avLst/>
              </a:prstTxWarp>
              <a:noAutofit/>
            </a:bodyPr>
            <a:lstStyle/>
            <a:p>
              <a:endParaRPr lang="en-IN"/>
            </a:p>
          </p:txBody>
        </p:sp>
        <p:pic>
          <p:nvPicPr>
            <p:cNvPr id="75" name="Image 8">
              <a:extLst>
                <a:ext uri="{FF2B5EF4-FFF2-40B4-BE49-F238E27FC236}">
                  <a16:creationId xmlns:a16="http://schemas.microsoft.com/office/drawing/2014/main" xmlns="" id="{A2D7140A-F94B-1C9E-C231-D68E4226C89E}"/>
                </a:ext>
              </a:extLst>
            </p:cNvPr>
            <p:cNvPicPr/>
            <p:nvPr/>
          </p:nvPicPr>
          <p:blipFill>
            <a:blip r:embed="rId3" cstate="print"/>
            <a:stretch>
              <a:fillRect/>
            </a:stretch>
          </p:blipFill>
          <p:spPr>
            <a:xfrm>
              <a:off x="1457358" y="5390843"/>
              <a:ext cx="1192239" cy="1192239"/>
            </a:xfrm>
            <a:prstGeom prst="rect">
              <a:avLst/>
            </a:prstGeom>
          </p:spPr>
        </p:pic>
        <p:sp>
          <p:nvSpPr>
            <p:cNvPr id="76" name="Graphic 9">
              <a:extLst>
                <a:ext uri="{FF2B5EF4-FFF2-40B4-BE49-F238E27FC236}">
                  <a16:creationId xmlns:a16="http://schemas.microsoft.com/office/drawing/2014/main" xmlns="" id="{4CC9DF29-BAED-9385-20B4-0C79A192A6BF}"/>
                </a:ext>
              </a:extLst>
            </p:cNvPr>
            <p:cNvSpPr/>
            <p:nvPr/>
          </p:nvSpPr>
          <p:spPr>
            <a:xfrm>
              <a:off x="2862087" y="5343761"/>
              <a:ext cx="1286510" cy="1286510"/>
            </a:xfrm>
            <a:custGeom>
              <a:avLst/>
              <a:gdLst/>
              <a:ahLst/>
              <a:cxnLst/>
              <a:rect l="l" t="t" r="r" b="b"/>
              <a:pathLst>
                <a:path w="1286510" h="1286510">
                  <a:moveTo>
                    <a:pt x="1286404" y="1286404"/>
                  </a:moveTo>
                  <a:lnTo>
                    <a:pt x="0" y="1286404"/>
                  </a:lnTo>
                  <a:lnTo>
                    <a:pt x="0" y="0"/>
                  </a:lnTo>
                  <a:lnTo>
                    <a:pt x="1286404" y="0"/>
                  </a:lnTo>
                  <a:lnTo>
                    <a:pt x="1286404" y="1286404"/>
                  </a:lnTo>
                  <a:close/>
                </a:path>
              </a:pathLst>
            </a:custGeom>
            <a:solidFill>
              <a:srgbClr val="365C7C"/>
            </a:solidFill>
          </p:spPr>
          <p:txBody>
            <a:bodyPr wrap="square" lIns="0" tIns="0" rIns="0" bIns="0" rtlCol="0">
              <a:prstTxWarp prst="textNoShape">
                <a:avLst/>
              </a:prstTxWarp>
              <a:noAutofit/>
            </a:bodyPr>
            <a:lstStyle/>
            <a:p>
              <a:endParaRPr lang="en-IN"/>
            </a:p>
          </p:txBody>
        </p:sp>
        <p:pic>
          <p:nvPicPr>
            <p:cNvPr id="77" name="Image 10">
              <a:extLst>
                <a:ext uri="{FF2B5EF4-FFF2-40B4-BE49-F238E27FC236}">
                  <a16:creationId xmlns:a16="http://schemas.microsoft.com/office/drawing/2014/main" xmlns="" id="{9B53894D-9496-1166-A70B-6FA47B4F125D}"/>
                </a:ext>
              </a:extLst>
            </p:cNvPr>
            <p:cNvPicPr/>
            <p:nvPr/>
          </p:nvPicPr>
          <p:blipFill>
            <a:blip r:embed="rId4" cstate="print"/>
            <a:stretch>
              <a:fillRect/>
            </a:stretch>
          </p:blipFill>
          <p:spPr>
            <a:xfrm>
              <a:off x="2909170" y="5390843"/>
              <a:ext cx="1192239" cy="1192239"/>
            </a:xfrm>
            <a:prstGeom prst="rect">
              <a:avLst/>
            </a:prstGeom>
          </p:spPr>
        </p:pic>
        <p:sp>
          <p:nvSpPr>
            <p:cNvPr id="78" name="Graphic 11">
              <a:extLst>
                <a:ext uri="{FF2B5EF4-FFF2-40B4-BE49-F238E27FC236}">
                  <a16:creationId xmlns:a16="http://schemas.microsoft.com/office/drawing/2014/main" xmlns="" id="{30D9B86C-C7CB-C099-3D0C-D0DBFBA6DBC5}"/>
                </a:ext>
              </a:extLst>
            </p:cNvPr>
            <p:cNvSpPr/>
            <p:nvPr/>
          </p:nvSpPr>
          <p:spPr>
            <a:xfrm>
              <a:off x="4268454" y="5343761"/>
              <a:ext cx="1286510" cy="1286510"/>
            </a:xfrm>
            <a:custGeom>
              <a:avLst/>
              <a:gdLst/>
              <a:ahLst/>
              <a:cxnLst/>
              <a:rect l="l" t="t" r="r" b="b"/>
              <a:pathLst>
                <a:path w="1286510" h="1286510">
                  <a:moveTo>
                    <a:pt x="1286404" y="1286404"/>
                  </a:moveTo>
                  <a:lnTo>
                    <a:pt x="0" y="1286404"/>
                  </a:lnTo>
                  <a:lnTo>
                    <a:pt x="0" y="0"/>
                  </a:lnTo>
                  <a:lnTo>
                    <a:pt x="1286404" y="0"/>
                  </a:lnTo>
                  <a:lnTo>
                    <a:pt x="1286404" y="1286404"/>
                  </a:lnTo>
                  <a:close/>
                </a:path>
              </a:pathLst>
            </a:custGeom>
            <a:solidFill>
              <a:srgbClr val="365C7C"/>
            </a:solidFill>
          </p:spPr>
          <p:txBody>
            <a:bodyPr wrap="square" lIns="0" tIns="0" rIns="0" bIns="0" rtlCol="0">
              <a:prstTxWarp prst="textNoShape">
                <a:avLst/>
              </a:prstTxWarp>
              <a:noAutofit/>
            </a:bodyPr>
            <a:lstStyle/>
            <a:p>
              <a:endParaRPr lang="en-IN"/>
            </a:p>
          </p:txBody>
        </p:sp>
        <p:pic>
          <p:nvPicPr>
            <p:cNvPr id="79" name="Image 12">
              <a:extLst>
                <a:ext uri="{FF2B5EF4-FFF2-40B4-BE49-F238E27FC236}">
                  <a16:creationId xmlns:a16="http://schemas.microsoft.com/office/drawing/2014/main" xmlns="" id="{68EA26F5-0AD6-6FF6-B43B-EA7B45F187D9}"/>
                </a:ext>
              </a:extLst>
            </p:cNvPr>
            <p:cNvPicPr/>
            <p:nvPr/>
          </p:nvPicPr>
          <p:blipFill>
            <a:blip r:embed="rId5" cstate="print"/>
            <a:stretch>
              <a:fillRect/>
            </a:stretch>
          </p:blipFill>
          <p:spPr>
            <a:xfrm>
              <a:off x="4315537" y="5390843"/>
              <a:ext cx="1192239" cy="1192239"/>
            </a:xfrm>
            <a:prstGeom prst="rect">
              <a:avLst/>
            </a:prstGeom>
          </p:spPr>
        </p:pic>
        <p:sp>
          <p:nvSpPr>
            <p:cNvPr id="80" name="Graphic 13">
              <a:extLst>
                <a:ext uri="{FF2B5EF4-FFF2-40B4-BE49-F238E27FC236}">
                  <a16:creationId xmlns:a16="http://schemas.microsoft.com/office/drawing/2014/main" xmlns="" id="{8CE3AF41-482C-2987-159E-441CD4564DE6}"/>
                </a:ext>
              </a:extLst>
            </p:cNvPr>
            <p:cNvSpPr/>
            <p:nvPr/>
          </p:nvSpPr>
          <p:spPr>
            <a:xfrm>
              <a:off x="5693683" y="5343761"/>
              <a:ext cx="1286510" cy="1286510"/>
            </a:xfrm>
            <a:custGeom>
              <a:avLst/>
              <a:gdLst/>
              <a:ahLst/>
              <a:cxnLst/>
              <a:rect l="l" t="t" r="r" b="b"/>
              <a:pathLst>
                <a:path w="1286510" h="1286510">
                  <a:moveTo>
                    <a:pt x="1286404" y="1286404"/>
                  </a:moveTo>
                  <a:lnTo>
                    <a:pt x="0" y="1286404"/>
                  </a:lnTo>
                  <a:lnTo>
                    <a:pt x="0" y="0"/>
                  </a:lnTo>
                  <a:lnTo>
                    <a:pt x="1286404" y="0"/>
                  </a:lnTo>
                  <a:lnTo>
                    <a:pt x="1286404" y="1286404"/>
                  </a:lnTo>
                  <a:close/>
                </a:path>
              </a:pathLst>
            </a:custGeom>
            <a:solidFill>
              <a:srgbClr val="365C7C"/>
            </a:solidFill>
          </p:spPr>
          <p:txBody>
            <a:bodyPr wrap="square" lIns="0" tIns="0" rIns="0" bIns="0" rtlCol="0">
              <a:prstTxWarp prst="textNoShape">
                <a:avLst/>
              </a:prstTxWarp>
              <a:noAutofit/>
            </a:bodyPr>
            <a:lstStyle/>
            <a:p>
              <a:endParaRPr lang="en-IN"/>
            </a:p>
          </p:txBody>
        </p:sp>
        <p:pic>
          <p:nvPicPr>
            <p:cNvPr id="81" name="Image 14">
              <a:extLst>
                <a:ext uri="{FF2B5EF4-FFF2-40B4-BE49-F238E27FC236}">
                  <a16:creationId xmlns:a16="http://schemas.microsoft.com/office/drawing/2014/main" xmlns="" id="{F182E805-AD69-3690-2E44-6DF70E8C6F9D}"/>
                </a:ext>
              </a:extLst>
            </p:cNvPr>
            <p:cNvPicPr/>
            <p:nvPr/>
          </p:nvPicPr>
          <p:blipFill>
            <a:blip r:embed="rId6" cstate="print"/>
            <a:stretch>
              <a:fillRect/>
            </a:stretch>
          </p:blipFill>
          <p:spPr>
            <a:xfrm>
              <a:off x="5740765" y="5390843"/>
              <a:ext cx="1192239" cy="1192239"/>
            </a:xfrm>
            <a:prstGeom prst="rect">
              <a:avLst/>
            </a:prstGeom>
          </p:spPr>
        </p:pic>
        <p:pic>
          <p:nvPicPr>
            <p:cNvPr id="82" name="Image 15">
              <a:extLst>
                <a:ext uri="{FF2B5EF4-FFF2-40B4-BE49-F238E27FC236}">
                  <a16:creationId xmlns:a16="http://schemas.microsoft.com/office/drawing/2014/main" xmlns="" id="{8C6B48F8-FE36-5458-FAD4-A6BB98B6F7D2}"/>
                </a:ext>
              </a:extLst>
            </p:cNvPr>
            <p:cNvPicPr/>
            <p:nvPr/>
          </p:nvPicPr>
          <p:blipFill>
            <a:blip r:embed="rId7" cstate="print"/>
            <a:stretch>
              <a:fillRect/>
            </a:stretch>
          </p:blipFill>
          <p:spPr>
            <a:xfrm>
              <a:off x="878913" y="3844170"/>
              <a:ext cx="457372" cy="552658"/>
            </a:xfrm>
            <a:prstGeom prst="rect">
              <a:avLst/>
            </a:prstGeom>
          </p:spPr>
        </p:pic>
        <p:pic>
          <p:nvPicPr>
            <p:cNvPr id="83" name="Image 16">
              <a:extLst>
                <a:ext uri="{FF2B5EF4-FFF2-40B4-BE49-F238E27FC236}">
                  <a16:creationId xmlns:a16="http://schemas.microsoft.com/office/drawing/2014/main" xmlns="" id="{0500D004-8F6A-51EB-76B2-C129073DD8AC}"/>
                </a:ext>
              </a:extLst>
            </p:cNvPr>
            <p:cNvPicPr/>
            <p:nvPr/>
          </p:nvPicPr>
          <p:blipFill>
            <a:blip r:embed="rId8" cstate="print"/>
            <a:stretch>
              <a:fillRect/>
            </a:stretch>
          </p:blipFill>
          <p:spPr>
            <a:xfrm>
              <a:off x="3261430" y="3848873"/>
              <a:ext cx="485958" cy="581243"/>
            </a:xfrm>
            <a:prstGeom prst="rect">
              <a:avLst/>
            </a:prstGeom>
          </p:spPr>
        </p:pic>
        <p:pic>
          <p:nvPicPr>
            <p:cNvPr id="84" name="Image 17">
              <a:extLst>
                <a:ext uri="{FF2B5EF4-FFF2-40B4-BE49-F238E27FC236}">
                  <a16:creationId xmlns:a16="http://schemas.microsoft.com/office/drawing/2014/main" xmlns="" id="{76FDCC3D-A640-AFFC-9D15-6557C97D53B2}"/>
                </a:ext>
              </a:extLst>
            </p:cNvPr>
            <p:cNvPicPr/>
            <p:nvPr/>
          </p:nvPicPr>
          <p:blipFill>
            <a:blip r:embed="rId9" cstate="print"/>
            <a:stretch>
              <a:fillRect/>
            </a:stretch>
          </p:blipFill>
          <p:spPr>
            <a:xfrm>
              <a:off x="5514904" y="3877304"/>
              <a:ext cx="485958" cy="485957"/>
            </a:xfrm>
            <a:prstGeom prst="rect">
              <a:avLst/>
            </a:prstGeom>
          </p:spPr>
        </p:pic>
        <p:pic>
          <p:nvPicPr>
            <p:cNvPr id="85" name="Image 18">
              <a:extLst>
                <a:ext uri="{FF2B5EF4-FFF2-40B4-BE49-F238E27FC236}">
                  <a16:creationId xmlns:a16="http://schemas.microsoft.com/office/drawing/2014/main" xmlns="" id="{EB1B5C23-7B50-73D2-37F9-C42730655D2D}"/>
                </a:ext>
              </a:extLst>
            </p:cNvPr>
            <p:cNvPicPr/>
            <p:nvPr/>
          </p:nvPicPr>
          <p:blipFill>
            <a:blip r:embed="rId10" cstate="print"/>
            <a:stretch>
              <a:fillRect/>
            </a:stretch>
          </p:blipFill>
          <p:spPr>
            <a:xfrm>
              <a:off x="8850" y="264013"/>
              <a:ext cx="6972444" cy="3573221"/>
            </a:xfrm>
            <a:prstGeom prst="rect">
              <a:avLst/>
            </a:prstGeom>
          </p:spPr>
        </p:pic>
        <p:pic>
          <p:nvPicPr>
            <p:cNvPr id="86" name="Image 19">
              <a:extLst>
                <a:ext uri="{FF2B5EF4-FFF2-40B4-BE49-F238E27FC236}">
                  <a16:creationId xmlns:a16="http://schemas.microsoft.com/office/drawing/2014/main" xmlns="" id="{BA4E5BEC-E24F-4DFF-CFF7-D6333556DD91}"/>
                </a:ext>
              </a:extLst>
            </p:cNvPr>
            <p:cNvPicPr/>
            <p:nvPr/>
          </p:nvPicPr>
          <p:blipFill>
            <a:blip r:embed="rId11" cstate="print"/>
            <a:stretch>
              <a:fillRect/>
            </a:stretch>
          </p:blipFill>
          <p:spPr>
            <a:xfrm>
              <a:off x="2475167" y="1161801"/>
              <a:ext cx="1810431" cy="2544133"/>
            </a:xfrm>
            <a:prstGeom prst="rect">
              <a:avLst/>
            </a:prstGeom>
          </p:spPr>
        </p:pic>
        <p:sp>
          <p:nvSpPr>
            <p:cNvPr id="87" name="Graphic 20">
              <a:extLst>
                <a:ext uri="{FF2B5EF4-FFF2-40B4-BE49-F238E27FC236}">
                  <a16:creationId xmlns:a16="http://schemas.microsoft.com/office/drawing/2014/main" xmlns="" id="{B1F291A0-3DE1-8F3D-8348-20C1556C2626}"/>
                </a:ext>
              </a:extLst>
            </p:cNvPr>
            <p:cNvSpPr/>
            <p:nvPr/>
          </p:nvSpPr>
          <p:spPr>
            <a:xfrm>
              <a:off x="1246442" y="2342936"/>
              <a:ext cx="697865" cy="36195"/>
            </a:xfrm>
            <a:custGeom>
              <a:avLst/>
              <a:gdLst/>
              <a:ahLst/>
              <a:cxnLst/>
              <a:rect l="l" t="t" r="r" b="b"/>
              <a:pathLst>
                <a:path w="697865" h="36195">
                  <a:moveTo>
                    <a:pt x="697730" y="35910"/>
                  </a:moveTo>
                  <a:lnTo>
                    <a:pt x="0" y="35910"/>
                  </a:lnTo>
                  <a:lnTo>
                    <a:pt x="0" y="0"/>
                  </a:lnTo>
                  <a:lnTo>
                    <a:pt x="697730" y="0"/>
                  </a:lnTo>
                  <a:lnTo>
                    <a:pt x="697730" y="35910"/>
                  </a:lnTo>
                  <a:close/>
                </a:path>
              </a:pathLst>
            </a:custGeom>
            <a:solidFill>
              <a:srgbClr val="FFFFFF"/>
            </a:solidFill>
          </p:spPr>
          <p:txBody>
            <a:bodyPr wrap="square" lIns="0" tIns="0" rIns="0" bIns="0" rtlCol="0">
              <a:prstTxWarp prst="textNoShape">
                <a:avLst/>
              </a:prstTxWarp>
              <a:noAutofit/>
            </a:bodyPr>
            <a:lstStyle/>
            <a:p>
              <a:endParaRPr lang="en-IN"/>
            </a:p>
          </p:txBody>
        </p:sp>
        <p:sp>
          <p:nvSpPr>
            <p:cNvPr id="89" name="Graphic 22">
              <a:extLst>
                <a:ext uri="{FF2B5EF4-FFF2-40B4-BE49-F238E27FC236}">
                  <a16:creationId xmlns:a16="http://schemas.microsoft.com/office/drawing/2014/main" xmlns="" id="{E8036BCF-45D8-399D-23D6-D5243E46F47E}"/>
                </a:ext>
              </a:extLst>
            </p:cNvPr>
            <p:cNvSpPr/>
            <p:nvPr/>
          </p:nvSpPr>
          <p:spPr>
            <a:xfrm>
              <a:off x="3691383" y="757147"/>
              <a:ext cx="695960" cy="514350"/>
            </a:xfrm>
            <a:custGeom>
              <a:avLst/>
              <a:gdLst/>
              <a:ahLst/>
              <a:cxnLst/>
              <a:rect l="l" t="t" r="r" b="b"/>
              <a:pathLst>
                <a:path w="695960" h="514350">
                  <a:moveTo>
                    <a:pt x="695490" y="151409"/>
                  </a:moveTo>
                  <a:lnTo>
                    <a:pt x="691248" y="0"/>
                  </a:lnTo>
                  <a:lnTo>
                    <a:pt x="586689" y="2933"/>
                  </a:lnTo>
                  <a:lnTo>
                    <a:pt x="590931" y="154343"/>
                  </a:lnTo>
                  <a:lnTo>
                    <a:pt x="585698" y="186080"/>
                  </a:lnTo>
                  <a:lnTo>
                    <a:pt x="548360" y="219583"/>
                  </a:lnTo>
                  <a:lnTo>
                    <a:pt x="209372" y="232638"/>
                  </a:lnTo>
                  <a:lnTo>
                    <a:pt x="173863" y="233629"/>
                  </a:lnTo>
                  <a:lnTo>
                    <a:pt x="134658" y="237782"/>
                  </a:lnTo>
                  <a:lnTo>
                    <a:pt x="73482" y="263042"/>
                  </a:lnTo>
                  <a:lnTo>
                    <a:pt x="26771" y="310311"/>
                  </a:lnTo>
                  <a:lnTo>
                    <a:pt x="2374" y="374764"/>
                  </a:lnTo>
                  <a:lnTo>
                    <a:pt x="0" y="411022"/>
                  </a:lnTo>
                  <a:lnTo>
                    <a:pt x="2882" y="513905"/>
                  </a:lnTo>
                  <a:lnTo>
                    <a:pt x="107442" y="510971"/>
                  </a:lnTo>
                  <a:lnTo>
                    <a:pt x="104559" y="408089"/>
                  </a:lnTo>
                  <a:lnTo>
                    <a:pt x="109791" y="376351"/>
                  </a:lnTo>
                  <a:lnTo>
                    <a:pt x="125196" y="355015"/>
                  </a:lnTo>
                  <a:lnTo>
                    <a:pt x="147142" y="342849"/>
                  </a:lnTo>
                  <a:lnTo>
                    <a:pt x="172021" y="338594"/>
                  </a:lnTo>
                  <a:lnTo>
                    <a:pt x="176784" y="338467"/>
                  </a:lnTo>
                  <a:lnTo>
                    <a:pt x="526415" y="328663"/>
                  </a:lnTo>
                  <a:lnTo>
                    <a:pt x="592950" y="314782"/>
                  </a:lnTo>
                  <a:lnTo>
                    <a:pt x="647293" y="278726"/>
                  </a:lnTo>
                  <a:lnTo>
                    <a:pt x="684085" y="221488"/>
                  </a:lnTo>
                  <a:lnTo>
                    <a:pt x="693115" y="187667"/>
                  </a:lnTo>
                  <a:lnTo>
                    <a:pt x="695490" y="151409"/>
                  </a:lnTo>
                  <a:close/>
                </a:path>
              </a:pathLst>
            </a:custGeom>
            <a:solidFill>
              <a:srgbClr val="A6A8A7"/>
            </a:solidFill>
          </p:spPr>
          <p:txBody>
            <a:bodyPr wrap="square" lIns="0" tIns="0" rIns="0" bIns="0" rtlCol="0">
              <a:prstTxWarp prst="textNoShape">
                <a:avLst/>
              </a:prstTxWarp>
              <a:noAutofit/>
            </a:bodyPr>
            <a:lstStyle/>
            <a:p>
              <a:endParaRPr lang="en-IN"/>
            </a:p>
          </p:txBody>
        </p:sp>
        <p:sp>
          <p:nvSpPr>
            <p:cNvPr id="90" name="Graphic 23">
              <a:extLst>
                <a:ext uri="{FF2B5EF4-FFF2-40B4-BE49-F238E27FC236}">
                  <a16:creationId xmlns:a16="http://schemas.microsoft.com/office/drawing/2014/main" xmlns="" id="{AC8E83DE-AFBE-A9B0-5B1D-C9D2B00D7FC8}"/>
                </a:ext>
              </a:extLst>
            </p:cNvPr>
            <p:cNvSpPr/>
            <p:nvPr/>
          </p:nvSpPr>
          <p:spPr>
            <a:xfrm>
              <a:off x="4084892" y="833347"/>
              <a:ext cx="311785" cy="266700"/>
            </a:xfrm>
            <a:custGeom>
              <a:avLst/>
              <a:gdLst/>
              <a:ahLst/>
              <a:cxnLst/>
              <a:rect l="l" t="t" r="r" b="b"/>
              <a:pathLst>
                <a:path w="311785" h="266700">
                  <a:moveTo>
                    <a:pt x="35217" y="264731"/>
                  </a:moveTo>
                  <a:lnTo>
                    <a:pt x="31711" y="139712"/>
                  </a:lnTo>
                  <a:lnTo>
                    <a:pt x="30441" y="139750"/>
                  </a:lnTo>
                  <a:lnTo>
                    <a:pt x="30429" y="139217"/>
                  </a:lnTo>
                  <a:lnTo>
                    <a:pt x="1270" y="140030"/>
                  </a:lnTo>
                  <a:lnTo>
                    <a:pt x="1270" y="140195"/>
                  </a:lnTo>
                  <a:lnTo>
                    <a:pt x="0" y="140233"/>
                  </a:lnTo>
                  <a:lnTo>
                    <a:pt x="3530" y="265988"/>
                  </a:lnTo>
                  <a:lnTo>
                    <a:pt x="4787" y="265950"/>
                  </a:lnTo>
                  <a:lnTo>
                    <a:pt x="4800" y="266115"/>
                  </a:lnTo>
                  <a:lnTo>
                    <a:pt x="33959" y="265303"/>
                  </a:lnTo>
                  <a:lnTo>
                    <a:pt x="32194" y="202260"/>
                  </a:lnTo>
                  <a:lnTo>
                    <a:pt x="33947" y="264769"/>
                  </a:lnTo>
                  <a:lnTo>
                    <a:pt x="35217" y="264731"/>
                  </a:lnTo>
                  <a:close/>
                </a:path>
                <a:path w="311785" h="266700">
                  <a:moveTo>
                    <a:pt x="311619" y="31267"/>
                  </a:moveTo>
                  <a:lnTo>
                    <a:pt x="310756" y="749"/>
                  </a:lnTo>
                  <a:lnTo>
                    <a:pt x="309499" y="787"/>
                  </a:lnTo>
                  <a:lnTo>
                    <a:pt x="309918" y="16052"/>
                  </a:lnTo>
                  <a:lnTo>
                    <a:pt x="309473" y="0"/>
                  </a:lnTo>
                  <a:lnTo>
                    <a:pt x="187756" y="3416"/>
                  </a:lnTo>
                  <a:lnTo>
                    <a:pt x="186486" y="3454"/>
                  </a:lnTo>
                  <a:lnTo>
                    <a:pt x="185229" y="3492"/>
                  </a:lnTo>
                  <a:lnTo>
                    <a:pt x="186118" y="35572"/>
                  </a:lnTo>
                  <a:lnTo>
                    <a:pt x="187388" y="35534"/>
                  </a:lnTo>
                  <a:lnTo>
                    <a:pt x="188658" y="35509"/>
                  </a:lnTo>
                  <a:lnTo>
                    <a:pt x="310375" y="32092"/>
                  </a:lnTo>
                  <a:lnTo>
                    <a:pt x="310349" y="31305"/>
                  </a:lnTo>
                  <a:lnTo>
                    <a:pt x="311619" y="31267"/>
                  </a:lnTo>
                  <a:close/>
                </a:path>
              </a:pathLst>
            </a:custGeom>
            <a:solidFill>
              <a:srgbClr val="C4C6C3"/>
            </a:solidFill>
          </p:spPr>
          <p:txBody>
            <a:bodyPr wrap="square" lIns="0" tIns="0" rIns="0" bIns="0" rtlCol="0">
              <a:prstTxWarp prst="textNoShape">
                <a:avLst/>
              </a:prstTxWarp>
              <a:noAutofit/>
            </a:bodyPr>
            <a:lstStyle/>
            <a:p>
              <a:endParaRPr lang="en-IN"/>
            </a:p>
          </p:txBody>
        </p:sp>
        <p:sp>
          <p:nvSpPr>
            <p:cNvPr id="91" name="Graphic 24">
              <a:extLst>
                <a:ext uri="{FF2B5EF4-FFF2-40B4-BE49-F238E27FC236}">
                  <a16:creationId xmlns:a16="http://schemas.microsoft.com/office/drawing/2014/main" xmlns="" id="{1BF0C8E6-4DAA-C07B-DD35-8578862ED339}"/>
                </a:ext>
              </a:extLst>
            </p:cNvPr>
            <p:cNvSpPr/>
            <p:nvPr/>
          </p:nvSpPr>
          <p:spPr>
            <a:xfrm>
              <a:off x="4072090" y="823734"/>
              <a:ext cx="313055" cy="266700"/>
            </a:xfrm>
            <a:custGeom>
              <a:avLst/>
              <a:gdLst/>
              <a:ahLst/>
              <a:cxnLst/>
              <a:rect l="l" t="t" r="r" b="b"/>
              <a:pathLst>
                <a:path w="313055" h="266700">
                  <a:moveTo>
                    <a:pt x="15709" y="265722"/>
                  </a:moveTo>
                  <a:lnTo>
                    <a:pt x="12763" y="160883"/>
                  </a:lnTo>
                  <a:lnTo>
                    <a:pt x="0" y="161251"/>
                  </a:lnTo>
                  <a:lnTo>
                    <a:pt x="2933" y="266077"/>
                  </a:lnTo>
                  <a:lnTo>
                    <a:pt x="15709" y="265722"/>
                  </a:lnTo>
                  <a:close/>
                </a:path>
                <a:path w="313055" h="266700">
                  <a:moveTo>
                    <a:pt x="312686" y="9880"/>
                  </a:moveTo>
                  <a:lnTo>
                    <a:pt x="312407" y="0"/>
                  </a:lnTo>
                  <a:lnTo>
                    <a:pt x="207848" y="2933"/>
                  </a:lnTo>
                  <a:lnTo>
                    <a:pt x="208127" y="12814"/>
                  </a:lnTo>
                  <a:lnTo>
                    <a:pt x="312686" y="9880"/>
                  </a:lnTo>
                  <a:close/>
                </a:path>
              </a:pathLst>
            </a:custGeom>
            <a:solidFill>
              <a:srgbClr val="787878"/>
            </a:solidFill>
          </p:spPr>
          <p:txBody>
            <a:bodyPr wrap="square" lIns="0" tIns="0" rIns="0" bIns="0" rtlCol="0">
              <a:prstTxWarp prst="textNoShape">
                <a:avLst/>
              </a:prstTxWarp>
              <a:noAutofit/>
            </a:bodyPr>
            <a:lstStyle/>
            <a:p>
              <a:endParaRPr lang="en-IN"/>
            </a:p>
          </p:txBody>
        </p:sp>
        <p:sp>
          <p:nvSpPr>
            <p:cNvPr id="92" name="Graphic 25">
              <a:extLst>
                <a:ext uri="{FF2B5EF4-FFF2-40B4-BE49-F238E27FC236}">
                  <a16:creationId xmlns:a16="http://schemas.microsoft.com/office/drawing/2014/main" xmlns="" id="{CC80E3B8-4A6F-B6C7-B821-3834D3B1871B}"/>
                </a:ext>
              </a:extLst>
            </p:cNvPr>
            <p:cNvSpPr/>
            <p:nvPr/>
          </p:nvSpPr>
          <p:spPr>
            <a:xfrm>
              <a:off x="3868116" y="978610"/>
              <a:ext cx="36830" cy="127000"/>
            </a:xfrm>
            <a:custGeom>
              <a:avLst/>
              <a:gdLst/>
              <a:ahLst/>
              <a:cxnLst/>
              <a:rect l="l" t="t" r="r" b="b"/>
              <a:pathLst>
                <a:path w="36830" h="127000">
                  <a:moveTo>
                    <a:pt x="36436" y="124917"/>
                  </a:moveTo>
                  <a:lnTo>
                    <a:pt x="32969" y="1079"/>
                  </a:lnTo>
                  <a:lnTo>
                    <a:pt x="31699" y="1117"/>
                  </a:lnTo>
                  <a:lnTo>
                    <a:pt x="31673" y="0"/>
                  </a:lnTo>
                  <a:lnTo>
                    <a:pt x="1244" y="850"/>
                  </a:lnTo>
                  <a:lnTo>
                    <a:pt x="1257" y="1701"/>
                  </a:lnTo>
                  <a:lnTo>
                    <a:pt x="0" y="1727"/>
                  </a:lnTo>
                  <a:lnTo>
                    <a:pt x="3479" y="126111"/>
                  </a:lnTo>
                  <a:lnTo>
                    <a:pt x="4749" y="126085"/>
                  </a:lnTo>
                  <a:lnTo>
                    <a:pt x="4775" y="126936"/>
                  </a:lnTo>
                  <a:lnTo>
                    <a:pt x="35204" y="126085"/>
                  </a:lnTo>
                  <a:lnTo>
                    <a:pt x="35166" y="124955"/>
                  </a:lnTo>
                  <a:lnTo>
                    <a:pt x="36436" y="124917"/>
                  </a:lnTo>
                  <a:close/>
                </a:path>
              </a:pathLst>
            </a:custGeom>
            <a:solidFill>
              <a:srgbClr val="C4C6C3"/>
            </a:solidFill>
          </p:spPr>
          <p:txBody>
            <a:bodyPr wrap="square" lIns="0" tIns="0" rIns="0" bIns="0" rtlCol="0">
              <a:prstTxWarp prst="textNoShape">
                <a:avLst/>
              </a:prstTxWarp>
              <a:noAutofit/>
            </a:bodyPr>
            <a:lstStyle/>
            <a:p>
              <a:endParaRPr lang="en-IN"/>
            </a:p>
          </p:txBody>
        </p:sp>
        <p:sp>
          <p:nvSpPr>
            <p:cNvPr id="93" name="Graphic 26">
              <a:extLst>
                <a:ext uri="{FF2B5EF4-FFF2-40B4-BE49-F238E27FC236}">
                  <a16:creationId xmlns:a16="http://schemas.microsoft.com/office/drawing/2014/main" xmlns="" id="{AE413843-12A8-CCAC-B9BA-C07B45C25D10}"/>
                </a:ext>
              </a:extLst>
            </p:cNvPr>
            <p:cNvSpPr/>
            <p:nvPr/>
          </p:nvSpPr>
          <p:spPr>
            <a:xfrm>
              <a:off x="3855988" y="990674"/>
              <a:ext cx="15875" cy="105410"/>
            </a:xfrm>
            <a:custGeom>
              <a:avLst/>
              <a:gdLst/>
              <a:ahLst/>
              <a:cxnLst/>
              <a:rect l="l" t="t" r="r" b="b"/>
              <a:pathLst>
                <a:path w="15875" h="105410">
                  <a:moveTo>
                    <a:pt x="2938" y="105189"/>
                  </a:moveTo>
                  <a:lnTo>
                    <a:pt x="0" y="357"/>
                  </a:lnTo>
                  <a:lnTo>
                    <a:pt x="12763" y="0"/>
                  </a:lnTo>
                  <a:lnTo>
                    <a:pt x="15701" y="104831"/>
                  </a:lnTo>
                  <a:lnTo>
                    <a:pt x="2938" y="105189"/>
                  </a:lnTo>
                  <a:close/>
                </a:path>
              </a:pathLst>
            </a:custGeom>
            <a:solidFill>
              <a:srgbClr val="787878"/>
            </a:solidFill>
          </p:spPr>
          <p:txBody>
            <a:bodyPr wrap="square" lIns="0" tIns="0" rIns="0" bIns="0" rtlCol="0">
              <a:prstTxWarp prst="textNoShape">
                <a:avLst/>
              </a:prstTxWarp>
              <a:noAutofit/>
            </a:bodyPr>
            <a:lstStyle/>
            <a:p>
              <a:endParaRPr lang="en-IN"/>
            </a:p>
          </p:txBody>
        </p:sp>
        <p:sp>
          <p:nvSpPr>
            <p:cNvPr id="94" name="Graphic 27">
              <a:extLst>
                <a:ext uri="{FF2B5EF4-FFF2-40B4-BE49-F238E27FC236}">
                  <a16:creationId xmlns:a16="http://schemas.microsoft.com/office/drawing/2014/main" xmlns="" id="{04B3FA5A-3FED-7353-7814-F42DFF7439E2}"/>
                </a:ext>
              </a:extLst>
            </p:cNvPr>
            <p:cNvSpPr/>
            <p:nvPr/>
          </p:nvSpPr>
          <p:spPr>
            <a:xfrm>
              <a:off x="3680626" y="1168526"/>
              <a:ext cx="127000" cy="35560"/>
            </a:xfrm>
            <a:custGeom>
              <a:avLst/>
              <a:gdLst/>
              <a:ahLst/>
              <a:cxnLst/>
              <a:rect l="l" t="t" r="r" b="b"/>
              <a:pathLst>
                <a:path w="127000" h="35560">
                  <a:moveTo>
                    <a:pt x="126403" y="31508"/>
                  </a:moveTo>
                  <a:lnTo>
                    <a:pt x="125526" y="495"/>
                  </a:lnTo>
                  <a:lnTo>
                    <a:pt x="124256" y="533"/>
                  </a:lnTo>
                  <a:lnTo>
                    <a:pt x="124244" y="0"/>
                  </a:lnTo>
                  <a:lnTo>
                    <a:pt x="2527" y="3403"/>
                  </a:lnTo>
                  <a:lnTo>
                    <a:pt x="1270" y="3441"/>
                  </a:lnTo>
                  <a:lnTo>
                    <a:pt x="1270" y="3683"/>
                  </a:lnTo>
                  <a:lnTo>
                    <a:pt x="0" y="3721"/>
                  </a:lnTo>
                  <a:lnTo>
                    <a:pt x="889" y="35331"/>
                  </a:lnTo>
                  <a:lnTo>
                    <a:pt x="2146" y="35306"/>
                  </a:lnTo>
                  <a:lnTo>
                    <a:pt x="2159" y="35534"/>
                  </a:lnTo>
                  <a:lnTo>
                    <a:pt x="3429" y="35496"/>
                  </a:lnTo>
                  <a:lnTo>
                    <a:pt x="125145" y="32080"/>
                  </a:lnTo>
                  <a:lnTo>
                    <a:pt x="124688" y="16040"/>
                  </a:lnTo>
                  <a:lnTo>
                    <a:pt x="125133" y="31546"/>
                  </a:lnTo>
                  <a:lnTo>
                    <a:pt x="126403" y="31508"/>
                  </a:lnTo>
                  <a:close/>
                </a:path>
              </a:pathLst>
            </a:custGeom>
            <a:solidFill>
              <a:srgbClr val="C4C6C3"/>
            </a:solidFill>
          </p:spPr>
          <p:txBody>
            <a:bodyPr wrap="square" lIns="0" tIns="0" rIns="0" bIns="0" rtlCol="0">
              <a:prstTxWarp prst="textNoShape">
                <a:avLst/>
              </a:prstTxWarp>
              <a:noAutofit/>
            </a:bodyPr>
            <a:lstStyle/>
            <a:p>
              <a:endParaRPr lang="en-IN"/>
            </a:p>
          </p:txBody>
        </p:sp>
        <p:sp>
          <p:nvSpPr>
            <p:cNvPr id="95" name="Graphic 28">
              <a:extLst>
                <a:ext uri="{FF2B5EF4-FFF2-40B4-BE49-F238E27FC236}">
                  <a16:creationId xmlns:a16="http://schemas.microsoft.com/office/drawing/2014/main" xmlns="" id="{762C287E-A73A-7429-4B39-CA7FEB5A625D}"/>
                </a:ext>
              </a:extLst>
            </p:cNvPr>
            <p:cNvSpPr/>
            <p:nvPr/>
          </p:nvSpPr>
          <p:spPr>
            <a:xfrm>
              <a:off x="3692427" y="1200851"/>
              <a:ext cx="105410" cy="15875"/>
            </a:xfrm>
            <a:custGeom>
              <a:avLst/>
              <a:gdLst/>
              <a:ahLst/>
              <a:cxnLst/>
              <a:rect l="l" t="t" r="r" b="b"/>
              <a:pathLst>
                <a:path w="105410" h="15875">
                  <a:moveTo>
                    <a:pt x="358" y="15727"/>
                  </a:moveTo>
                  <a:lnTo>
                    <a:pt x="0" y="2930"/>
                  </a:lnTo>
                  <a:lnTo>
                    <a:pt x="104556" y="0"/>
                  </a:lnTo>
                  <a:lnTo>
                    <a:pt x="104915" y="12796"/>
                  </a:lnTo>
                  <a:lnTo>
                    <a:pt x="358" y="15727"/>
                  </a:lnTo>
                  <a:close/>
                </a:path>
              </a:pathLst>
            </a:custGeom>
            <a:solidFill>
              <a:srgbClr val="787878"/>
            </a:solidFill>
          </p:spPr>
          <p:txBody>
            <a:bodyPr wrap="square" lIns="0" tIns="0" rIns="0" bIns="0" rtlCol="0">
              <a:prstTxWarp prst="textNoShape">
                <a:avLst/>
              </a:prstTxWarp>
              <a:noAutofit/>
            </a:bodyPr>
            <a:lstStyle/>
            <a:p>
              <a:endParaRPr lang="en-IN"/>
            </a:p>
          </p:txBody>
        </p:sp>
      </p:grpSp>
      <p:sp>
        <p:nvSpPr>
          <p:cNvPr id="97" name="Rectangle 93">
            <a:extLst>
              <a:ext uri="{FF2B5EF4-FFF2-40B4-BE49-F238E27FC236}">
                <a16:creationId xmlns:a16="http://schemas.microsoft.com/office/drawing/2014/main" xmlns="" id="{43A2DCF6-3D28-DBBE-D66A-9BFF59323E93}"/>
              </a:ext>
            </a:extLst>
          </p:cNvPr>
          <p:cNvSpPr>
            <a:spLocks noChangeArrowheads="1"/>
          </p:cNvSpPr>
          <p:nvPr/>
        </p:nvSpPr>
        <p:spPr bwMode="auto">
          <a:xfrm>
            <a:off x="2849033" y="0"/>
            <a:ext cx="64939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i="0" u="none" strike="noStrike" cap="none" normalizeH="0" baseline="0" dirty="0">
                <a:ln>
                  <a:noFill/>
                </a:ln>
                <a:solidFill>
                  <a:schemeClr val="accent5">
                    <a:lumMod val="75000"/>
                  </a:schemeClr>
                </a:solidFill>
                <a:effectLst/>
                <a:latin typeface="Algerian" panose="04020705040A02060702" pitchFamily="82" charset="0"/>
                <a:ea typeface="Tahoma" panose="020B0604030504040204" pitchFamily="34" charset="0"/>
              </a:rPr>
              <a:t>NEW GENERATION RAK</a:t>
            </a:r>
            <a:r>
              <a:rPr lang="en-US" altLang="en-US" sz="2800" dirty="0">
                <a:solidFill>
                  <a:schemeClr val="accent5">
                    <a:lumMod val="75000"/>
                  </a:schemeClr>
                </a:solidFill>
                <a:latin typeface="Algerian" panose="04020705040A02060702" pitchFamily="82" charset="0"/>
              </a:rPr>
              <a:t> </a:t>
            </a:r>
            <a:r>
              <a:rPr kumimoji="0" lang="en-US" altLang="en-US" sz="2800" i="0" u="none" strike="noStrike" cap="none" normalizeH="0" baseline="0" dirty="0">
                <a:ln>
                  <a:noFill/>
                </a:ln>
                <a:solidFill>
                  <a:schemeClr val="accent5">
                    <a:lumMod val="75000"/>
                  </a:schemeClr>
                </a:solidFill>
                <a:effectLst/>
                <a:latin typeface="Algerian" panose="04020705040A02060702" pitchFamily="82" charset="0"/>
                <a:ea typeface="Tahoma" panose="020B0604030504040204" pitchFamily="34" charset="0"/>
              </a:rPr>
              <a:t>OXYGEN UNIT</a:t>
            </a:r>
            <a:endParaRPr kumimoji="0" lang="en-US" altLang="en-US" sz="2800" i="0" u="none" strike="noStrike" cap="none" normalizeH="0" baseline="0" dirty="0">
              <a:ln>
                <a:noFill/>
              </a:ln>
              <a:solidFill>
                <a:schemeClr val="accent5">
                  <a:lumMod val="75000"/>
                </a:schemeClr>
              </a:solidFill>
              <a:effectLst/>
              <a:latin typeface="Algerian" panose="04020705040A02060702" pitchFamily="82" charset="0"/>
            </a:endParaRPr>
          </a:p>
        </p:txBody>
      </p:sp>
      <p:sp>
        <p:nvSpPr>
          <p:cNvPr id="98" name="Title 1">
            <a:extLst>
              <a:ext uri="{FF2B5EF4-FFF2-40B4-BE49-F238E27FC236}">
                <a16:creationId xmlns:a16="http://schemas.microsoft.com/office/drawing/2014/main" xmlns="" id="{3FAA56B1-F49C-6073-F95B-3E982788F566}"/>
              </a:ext>
            </a:extLst>
          </p:cNvPr>
          <p:cNvSpPr txBox="1">
            <a:spLocks/>
          </p:cNvSpPr>
          <p:nvPr/>
        </p:nvSpPr>
        <p:spPr>
          <a:xfrm>
            <a:off x="507076" y="0"/>
            <a:ext cx="2525684" cy="37656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IN" dirty="0">
              <a:latin typeface="+mn-lt"/>
            </a:endParaRPr>
          </a:p>
        </p:txBody>
      </p:sp>
      <p:sp>
        <p:nvSpPr>
          <p:cNvPr id="100" name="TextBox 99">
            <a:extLst>
              <a:ext uri="{FF2B5EF4-FFF2-40B4-BE49-F238E27FC236}">
                <a16:creationId xmlns:a16="http://schemas.microsoft.com/office/drawing/2014/main" xmlns="" id="{A449852C-4A3F-C5F3-365E-3047B876D313}"/>
              </a:ext>
            </a:extLst>
          </p:cNvPr>
          <p:cNvSpPr txBox="1"/>
          <p:nvPr/>
        </p:nvSpPr>
        <p:spPr>
          <a:xfrm>
            <a:off x="8202890" y="970677"/>
            <a:ext cx="3159376" cy="2492990"/>
          </a:xfrm>
          <a:prstGeom prst="rect">
            <a:avLst/>
          </a:prstGeom>
          <a:noFill/>
        </p:spPr>
        <p:txBody>
          <a:bodyPr wrap="square">
            <a:spAutoFit/>
          </a:bodyPr>
          <a:lstStyle/>
          <a:p>
            <a:pPr marL="285750" indent="-285750">
              <a:buFont typeface="Arial" panose="020B0604020202020204" pitchFamily="34" charset="0"/>
              <a:buChar char="•"/>
            </a:pPr>
            <a:r>
              <a:rPr lang="en-IN" sz="2000" dirty="0">
                <a:solidFill>
                  <a:schemeClr val="accent5">
                    <a:lumMod val="75000"/>
                  </a:schemeClr>
                </a:solidFill>
              </a:rPr>
              <a:t>Cost of Oxygen Gas Only INR 5 / M3**</a:t>
            </a:r>
          </a:p>
          <a:p>
            <a:pPr marL="285750" indent="-285750">
              <a:buFont typeface="Arial" panose="020B0604020202020204" pitchFamily="34" charset="0"/>
              <a:buChar char="•"/>
            </a:pPr>
            <a:r>
              <a:rPr lang="en-IN" sz="2000" dirty="0">
                <a:solidFill>
                  <a:schemeClr val="accent5">
                    <a:lumMod val="75000"/>
                  </a:schemeClr>
                </a:solidFill>
              </a:rPr>
              <a:t>Maximum Safety </a:t>
            </a:r>
          </a:p>
          <a:p>
            <a:pPr marL="285750" indent="-285750">
              <a:buFont typeface="Arial" panose="020B0604020202020204" pitchFamily="34" charset="0"/>
              <a:buChar char="•"/>
            </a:pPr>
            <a:r>
              <a:rPr lang="en-IN" sz="2000" dirty="0">
                <a:solidFill>
                  <a:schemeClr val="accent5">
                    <a:lumMod val="75000"/>
                  </a:schemeClr>
                </a:solidFill>
              </a:rPr>
              <a:t>Single Phase </a:t>
            </a:r>
          </a:p>
          <a:p>
            <a:pPr marL="285750" indent="-285750">
              <a:buFont typeface="Arial" panose="020B0604020202020204" pitchFamily="34" charset="0"/>
              <a:buChar char="•"/>
            </a:pPr>
            <a:r>
              <a:rPr lang="en-IN" sz="2000" dirty="0">
                <a:solidFill>
                  <a:schemeClr val="accent5">
                    <a:lumMod val="75000"/>
                  </a:schemeClr>
                </a:solidFill>
              </a:rPr>
              <a:t>Lowest Footprint</a:t>
            </a:r>
          </a:p>
          <a:p>
            <a:pPr marL="285750" indent="-285750">
              <a:buFont typeface="Arial" panose="020B0604020202020204" pitchFamily="34" charset="0"/>
              <a:buChar char="•"/>
            </a:pPr>
            <a:r>
              <a:rPr lang="en-IN" sz="2000" dirty="0">
                <a:solidFill>
                  <a:schemeClr val="accent5">
                    <a:lumMod val="75000"/>
                  </a:schemeClr>
                </a:solidFill>
              </a:rPr>
              <a:t>Solar Compatible</a:t>
            </a:r>
          </a:p>
          <a:p>
            <a:pPr marL="285750" indent="-285750">
              <a:buFont typeface="Arial" panose="020B0604020202020204" pitchFamily="34" charset="0"/>
              <a:buChar char="•"/>
            </a:pPr>
            <a:r>
              <a:rPr lang="en-IN" sz="2000" dirty="0">
                <a:solidFill>
                  <a:schemeClr val="accent5">
                    <a:lumMod val="75000"/>
                  </a:schemeClr>
                </a:solidFill>
              </a:rPr>
              <a:t>Subsidy Available</a:t>
            </a:r>
          </a:p>
          <a:p>
            <a:endParaRPr lang="en-IN" sz="1600" dirty="0">
              <a:solidFill>
                <a:schemeClr val="accent5">
                  <a:lumMod val="75000"/>
                </a:schemeClr>
              </a:solidFill>
            </a:endParaRPr>
          </a:p>
        </p:txBody>
      </p:sp>
      <p:sp>
        <p:nvSpPr>
          <p:cNvPr id="114" name="TextBox 113">
            <a:extLst>
              <a:ext uri="{FF2B5EF4-FFF2-40B4-BE49-F238E27FC236}">
                <a16:creationId xmlns:a16="http://schemas.microsoft.com/office/drawing/2014/main" xmlns="" id="{79CB1C47-9B5D-AC84-22EC-B501EDD4228A}"/>
              </a:ext>
            </a:extLst>
          </p:cNvPr>
          <p:cNvSpPr txBox="1"/>
          <p:nvPr/>
        </p:nvSpPr>
        <p:spPr>
          <a:xfrm>
            <a:off x="829195" y="4528650"/>
            <a:ext cx="6230388" cy="369332"/>
          </a:xfrm>
          <a:prstGeom prst="rect">
            <a:avLst/>
          </a:prstGeom>
          <a:noFill/>
        </p:spPr>
        <p:txBody>
          <a:bodyPr wrap="square">
            <a:spAutoFit/>
          </a:bodyPr>
          <a:lstStyle/>
          <a:p>
            <a:r>
              <a:rPr lang="en-IN" sz="1800" b="0" i="0" u="none" strike="noStrike" baseline="0" dirty="0">
                <a:solidFill>
                  <a:srgbClr val="FFFFFF"/>
                </a:solidFill>
                <a:latin typeface="Aileron-Regular"/>
              </a:rPr>
              <a:t>PRODUUCT SAFFETY</a:t>
            </a:r>
            <a:endParaRPr lang="en-IN" dirty="0"/>
          </a:p>
        </p:txBody>
      </p:sp>
      <p:sp>
        <p:nvSpPr>
          <p:cNvPr id="116" name="TextBox 115">
            <a:extLst>
              <a:ext uri="{FF2B5EF4-FFF2-40B4-BE49-F238E27FC236}">
                <a16:creationId xmlns:a16="http://schemas.microsoft.com/office/drawing/2014/main" xmlns="" id="{462D3CF9-0F6B-FDC0-859D-C2BD50704791}"/>
              </a:ext>
            </a:extLst>
          </p:cNvPr>
          <p:cNvSpPr txBox="1"/>
          <p:nvPr/>
        </p:nvSpPr>
        <p:spPr>
          <a:xfrm>
            <a:off x="812570" y="4891377"/>
            <a:ext cx="6230388" cy="430887"/>
          </a:xfrm>
          <a:prstGeom prst="rect">
            <a:avLst/>
          </a:prstGeom>
          <a:noFill/>
        </p:spPr>
        <p:txBody>
          <a:bodyPr wrap="square">
            <a:spAutoFit/>
          </a:bodyPr>
          <a:lstStyle/>
          <a:p>
            <a:pPr algn="l"/>
            <a:r>
              <a:rPr lang="en-IN" sz="1100" dirty="0">
                <a:solidFill>
                  <a:srgbClr val="FFFFFF"/>
                </a:solidFill>
                <a:latin typeface="DM Sans" pitchFamily="2" charset="0"/>
              </a:rPr>
              <a:t>•Low pressure alarm function.</a:t>
            </a:r>
          </a:p>
          <a:p>
            <a:pPr algn="l"/>
            <a:r>
              <a:rPr lang="en-IN" sz="1100" dirty="0">
                <a:solidFill>
                  <a:srgbClr val="FFFFFF"/>
                </a:solidFill>
                <a:latin typeface="DM Sans" pitchFamily="2" charset="0"/>
              </a:rPr>
              <a:t>•Power pressure alarm function.</a:t>
            </a:r>
          </a:p>
        </p:txBody>
      </p:sp>
      <p:sp>
        <p:nvSpPr>
          <p:cNvPr id="118" name="TextBox 117">
            <a:extLst>
              <a:ext uri="{FF2B5EF4-FFF2-40B4-BE49-F238E27FC236}">
                <a16:creationId xmlns:a16="http://schemas.microsoft.com/office/drawing/2014/main" xmlns="" id="{7D489CBC-FC8F-9CCD-A5B4-6964B2E1D738}"/>
              </a:ext>
            </a:extLst>
          </p:cNvPr>
          <p:cNvSpPr txBox="1"/>
          <p:nvPr/>
        </p:nvSpPr>
        <p:spPr>
          <a:xfrm>
            <a:off x="5222125" y="4502634"/>
            <a:ext cx="1747750" cy="369332"/>
          </a:xfrm>
          <a:prstGeom prst="rect">
            <a:avLst/>
          </a:prstGeom>
          <a:noFill/>
        </p:spPr>
        <p:txBody>
          <a:bodyPr wrap="square">
            <a:spAutoFit/>
          </a:bodyPr>
          <a:lstStyle/>
          <a:p>
            <a:r>
              <a:rPr lang="en-IN" sz="1800" b="0" i="0" u="none" strike="noStrike" baseline="0" dirty="0">
                <a:solidFill>
                  <a:srgbClr val="FFFFFF"/>
                </a:solidFill>
                <a:latin typeface="Aileron"/>
              </a:rPr>
              <a:t>OXYGEN SUPPLY </a:t>
            </a:r>
            <a:endParaRPr lang="en-IN" dirty="0"/>
          </a:p>
        </p:txBody>
      </p:sp>
      <p:sp>
        <p:nvSpPr>
          <p:cNvPr id="120" name="TextBox 119">
            <a:extLst>
              <a:ext uri="{FF2B5EF4-FFF2-40B4-BE49-F238E27FC236}">
                <a16:creationId xmlns:a16="http://schemas.microsoft.com/office/drawing/2014/main" xmlns="" id="{7D50FBAC-A7DD-8628-AD14-52B8A797955A}"/>
              </a:ext>
            </a:extLst>
          </p:cNvPr>
          <p:cNvSpPr txBox="1"/>
          <p:nvPr/>
        </p:nvSpPr>
        <p:spPr>
          <a:xfrm>
            <a:off x="4854709" y="5012682"/>
            <a:ext cx="2943090" cy="430887"/>
          </a:xfrm>
          <a:prstGeom prst="rect">
            <a:avLst/>
          </a:prstGeom>
          <a:noFill/>
        </p:spPr>
        <p:txBody>
          <a:bodyPr wrap="square">
            <a:spAutoFit/>
          </a:bodyPr>
          <a:lstStyle/>
          <a:p>
            <a:pPr algn="ctr"/>
            <a:r>
              <a:rPr lang="en-US" sz="1100" dirty="0">
                <a:solidFill>
                  <a:srgbClr val="FFFFFF"/>
                </a:solidFill>
                <a:latin typeface="DM Sans" pitchFamily="2" charset="0"/>
              </a:rPr>
              <a:t>•The product warns automatically when </a:t>
            </a:r>
          </a:p>
          <a:p>
            <a:pPr algn="ctr"/>
            <a:r>
              <a:rPr lang="en-US" sz="1100" dirty="0">
                <a:solidFill>
                  <a:srgbClr val="FFFFFF"/>
                </a:solidFill>
                <a:latin typeface="DM Sans" pitchFamily="2" charset="0"/>
              </a:rPr>
              <a:t>pressure reaches 6.5 bar. </a:t>
            </a:r>
            <a:endParaRPr lang="en-IN" sz="1100" dirty="0">
              <a:solidFill>
                <a:srgbClr val="FFFFFF"/>
              </a:solidFill>
              <a:latin typeface="DM Sans" pitchFamily="2" charset="0"/>
            </a:endParaRPr>
          </a:p>
        </p:txBody>
      </p:sp>
      <p:sp>
        <p:nvSpPr>
          <p:cNvPr id="122" name="TextBox 121">
            <a:extLst>
              <a:ext uri="{FF2B5EF4-FFF2-40B4-BE49-F238E27FC236}">
                <a16:creationId xmlns:a16="http://schemas.microsoft.com/office/drawing/2014/main" xmlns="" id="{9EAE8205-2A6B-EB18-631B-1B5DCFD6F3A8}"/>
              </a:ext>
            </a:extLst>
          </p:cNvPr>
          <p:cNvSpPr txBox="1"/>
          <p:nvPr/>
        </p:nvSpPr>
        <p:spPr>
          <a:xfrm>
            <a:off x="5063067" y="4817534"/>
            <a:ext cx="2345266" cy="261610"/>
          </a:xfrm>
          <a:prstGeom prst="rect">
            <a:avLst/>
          </a:prstGeom>
          <a:noFill/>
        </p:spPr>
        <p:txBody>
          <a:bodyPr wrap="square">
            <a:spAutoFit/>
          </a:bodyPr>
          <a:lstStyle/>
          <a:p>
            <a:r>
              <a:rPr lang="en-IN" sz="1100" dirty="0">
                <a:solidFill>
                  <a:srgbClr val="FFFFFF"/>
                </a:solidFill>
                <a:latin typeface="DM Sans" pitchFamily="2" charset="0"/>
              </a:rPr>
              <a:t>•Built-in booster(compressor</a:t>
            </a:r>
          </a:p>
        </p:txBody>
      </p:sp>
      <p:sp>
        <p:nvSpPr>
          <p:cNvPr id="124" name="TextBox 123">
            <a:extLst>
              <a:ext uri="{FF2B5EF4-FFF2-40B4-BE49-F238E27FC236}">
                <a16:creationId xmlns:a16="http://schemas.microsoft.com/office/drawing/2014/main" xmlns="" id="{053B2591-CFE3-856B-1186-5B3A95EA8EF2}"/>
              </a:ext>
            </a:extLst>
          </p:cNvPr>
          <p:cNvSpPr txBox="1"/>
          <p:nvPr/>
        </p:nvSpPr>
        <p:spPr>
          <a:xfrm>
            <a:off x="8382001" y="4545169"/>
            <a:ext cx="3809999" cy="369332"/>
          </a:xfrm>
          <a:prstGeom prst="rect">
            <a:avLst/>
          </a:prstGeom>
          <a:noFill/>
        </p:spPr>
        <p:txBody>
          <a:bodyPr wrap="square">
            <a:spAutoFit/>
          </a:bodyPr>
          <a:lstStyle/>
          <a:p>
            <a:pPr algn="l"/>
            <a:r>
              <a:rPr lang="en-IN" sz="1800" b="0" i="0" u="none" strike="noStrike" baseline="0" dirty="0">
                <a:solidFill>
                  <a:srgbClr val="FFFFFF"/>
                </a:solidFill>
                <a:latin typeface="Aileron-Regular"/>
              </a:rPr>
              <a:t>MAINTENANCE DIFFERENTIATION</a:t>
            </a:r>
            <a:endParaRPr lang="en-IN" dirty="0"/>
          </a:p>
        </p:txBody>
      </p:sp>
      <p:sp>
        <p:nvSpPr>
          <p:cNvPr id="126" name="TextBox 125">
            <a:extLst>
              <a:ext uri="{FF2B5EF4-FFF2-40B4-BE49-F238E27FC236}">
                <a16:creationId xmlns:a16="http://schemas.microsoft.com/office/drawing/2014/main" xmlns="" id="{0E46C1CE-6199-81B2-CB75-AAE2494EF320}"/>
              </a:ext>
            </a:extLst>
          </p:cNvPr>
          <p:cNvSpPr txBox="1"/>
          <p:nvPr/>
        </p:nvSpPr>
        <p:spPr>
          <a:xfrm>
            <a:off x="6883399" y="4858436"/>
            <a:ext cx="6231466" cy="430887"/>
          </a:xfrm>
          <a:prstGeom prst="rect">
            <a:avLst/>
          </a:prstGeom>
          <a:noFill/>
        </p:spPr>
        <p:txBody>
          <a:bodyPr wrap="square">
            <a:spAutoFit/>
          </a:bodyPr>
          <a:lstStyle/>
          <a:p>
            <a:pPr marL="171450" indent="-171450" algn="ctr">
              <a:buFont typeface="Arial" panose="020B0604020202020204" pitchFamily="34" charset="0"/>
              <a:buChar char="•"/>
            </a:pPr>
            <a:r>
              <a:rPr lang="en-US" sz="1100" dirty="0">
                <a:solidFill>
                  <a:srgbClr val="FFFFFF"/>
                </a:solidFill>
                <a:latin typeface="DM Sans" pitchFamily="2" charset="0"/>
              </a:rPr>
              <a:t>Even if one unit fails the equipment does </a:t>
            </a:r>
          </a:p>
          <a:p>
            <a:pPr algn="ctr"/>
            <a:r>
              <a:rPr lang="en-US" sz="1100" dirty="0">
                <a:solidFill>
                  <a:srgbClr val="FFFFFF"/>
                </a:solidFill>
                <a:latin typeface="DM Sans" pitchFamily="2" charset="0"/>
              </a:rPr>
              <a:t>not have to turn off. </a:t>
            </a:r>
            <a:endParaRPr lang="en-IN" sz="1100" dirty="0">
              <a:solidFill>
                <a:srgbClr val="FFFFFF"/>
              </a:solidFill>
              <a:latin typeface="DM Sans" pitchFamily="2" charset="0"/>
            </a:endParaRPr>
          </a:p>
        </p:txBody>
      </p:sp>
      <p:pic>
        <p:nvPicPr>
          <p:cNvPr id="3" name="Picture 2">
            <a:extLst>
              <a:ext uri="{FF2B5EF4-FFF2-40B4-BE49-F238E27FC236}">
                <a16:creationId xmlns:a16="http://schemas.microsoft.com/office/drawing/2014/main" xmlns="" id="{1915380C-3D1B-D4BD-7B0C-B86841196A6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82867" y="144434"/>
            <a:ext cx="916777" cy="932224"/>
          </a:xfrm>
          <a:prstGeom prst="rect">
            <a:avLst/>
          </a:prstGeom>
        </p:spPr>
      </p:pic>
      <p:sp>
        <p:nvSpPr>
          <p:cNvPr id="4" name="TextBox 3">
            <a:extLst>
              <a:ext uri="{FF2B5EF4-FFF2-40B4-BE49-F238E27FC236}">
                <a16:creationId xmlns:a16="http://schemas.microsoft.com/office/drawing/2014/main" xmlns="" id="{C23F7C4E-F3DB-9FF6-D885-4823F8EDE030}"/>
              </a:ext>
            </a:extLst>
          </p:cNvPr>
          <p:cNvSpPr txBox="1"/>
          <p:nvPr/>
        </p:nvSpPr>
        <p:spPr>
          <a:xfrm>
            <a:off x="131235" y="940137"/>
            <a:ext cx="3839632" cy="1938992"/>
          </a:xfrm>
          <a:prstGeom prst="rect">
            <a:avLst/>
          </a:prstGeom>
          <a:noFill/>
        </p:spPr>
        <p:txBody>
          <a:bodyPr wrap="square">
            <a:spAutoFit/>
          </a:bodyPr>
          <a:lstStyle/>
          <a:p>
            <a:pPr marL="285750" indent="-285750">
              <a:buFont typeface="Arial" panose="020B0604020202020204" pitchFamily="34" charset="0"/>
              <a:buChar char="•"/>
            </a:pPr>
            <a:r>
              <a:rPr lang="en-IN" sz="2000" dirty="0">
                <a:solidFill>
                  <a:schemeClr val="accent5">
                    <a:lumMod val="75000"/>
                  </a:schemeClr>
                </a:solidFill>
                <a:latin typeface="+mn-lt"/>
              </a:rPr>
              <a:t>New Generation RAK</a:t>
            </a:r>
          </a:p>
          <a:p>
            <a:pPr marL="285750" indent="-285750">
              <a:buFont typeface="Arial" panose="020B0604020202020204" pitchFamily="34" charset="0"/>
              <a:buChar char="•"/>
            </a:pPr>
            <a:r>
              <a:rPr lang="en-IN" sz="2000" dirty="0">
                <a:solidFill>
                  <a:schemeClr val="accent5">
                    <a:lumMod val="75000"/>
                  </a:schemeClr>
                </a:solidFill>
              </a:rPr>
              <a:t>O</a:t>
            </a:r>
            <a:r>
              <a:rPr lang="en-IN" sz="2000" dirty="0">
                <a:solidFill>
                  <a:schemeClr val="accent5">
                    <a:lumMod val="75000"/>
                  </a:schemeClr>
                </a:solidFill>
                <a:latin typeface="+mn-lt"/>
              </a:rPr>
              <a:t>xygen Unit for Hospitals Works like high</a:t>
            </a:r>
          </a:p>
          <a:p>
            <a:pPr marL="285750" indent="-285750">
              <a:buFont typeface="Arial" panose="020B0604020202020204" pitchFamily="34" charset="0"/>
              <a:buChar char="•"/>
            </a:pPr>
            <a:r>
              <a:rPr lang="en-IN" sz="2000" dirty="0">
                <a:solidFill>
                  <a:schemeClr val="accent5">
                    <a:lumMod val="75000"/>
                  </a:schemeClr>
                </a:solidFill>
              </a:rPr>
              <a:t>P</a:t>
            </a:r>
            <a:r>
              <a:rPr lang="en-IN" sz="2000" dirty="0">
                <a:solidFill>
                  <a:schemeClr val="accent5">
                    <a:lumMod val="75000"/>
                  </a:schemeClr>
                </a:solidFill>
                <a:latin typeface="+mn-lt"/>
              </a:rPr>
              <a:t>owered </a:t>
            </a:r>
            <a:r>
              <a:rPr lang="en-IN" sz="2000" dirty="0">
                <a:solidFill>
                  <a:schemeClr val="accent5">
                    <a:lumMod val="75000"/>
                  </a:schemeClr>
                </a:solidFill>
              </a:rPr>
              <a:t>C</a:t>
            </a:r>
            <a:r>
              <a:rPr lang="en-IN" sz="2000" dirty="0">
                <a:solidFill>
                  <a:schemeClr val="accent5">
                    <a:lumMod val="75000"/>
                  </a:schemeClr>
                </a:solidFill>
                <a:latin typeface="+mn-lt"/>
              </a:rPr>
              <a:t>oncentrator</a:t>
            </a:r>
            <a:endParaRPr lang="en-IN" sz="2000" dirty="0">
              <a:solidFill>
                <a:schemeClr val="accent5">
                  <a:lumMod val="75000"/>
                </a:schemeClr>
              </a:solidFill>
            </a:endParaRPr>
          </a:p>
          <a:p>
            <a:pPr marL="285750" indent="-285750">
              <a:buFont typeface="Arial" panose="020B0604020202020204" pitchFamily="34" charset="0"/>
              <a:buChar char="•"/>
            </a:pPr>
            <a:r>
              <a:rPr lang="en-IN" sz="2000" dirty="0">
                <a:solidFill>
                  <a:schemeClr val="accent5">
                    <a:lumMod val="75000"/>
                  </a:schemeClr>
                </a:solidFill>
                <a:latin typeface="+mn-lt"/>
              </a:rPr>
              <a:t>We Provide the Post </a:t>
            </a:r>
            <a:r>
              <a:rPr lang="en-IN" sz="2000" dirty="0">
                <a:solidFill>
                  <a:schemeClr val="accent5">
                    <a:lumMod val="75000"/>
                  </a:schemeClr>
                </a:solidFill>
              </a:rPr>
              <a:t>I</a:t>
            </a:r>
            <a:r>
              <a:rPr lang="en-IN" sz="2000" dirty="0">
                <a:solidFill>
                  <a:schemeClr val="accent5">
                    <a:lumMod val="75000"/>
                  </a:schemeClr>
                </a:solidFill>
                <a:latin typeface="+mn-lt"/>
              </a:rPr>
              <a:t>nnovative Product.	</a:t>
            </a:r>
          </a:p>
        </p:txBody>
      </p:sp>
    </p:spTree>
    <p:extLst>
      <p:ext uri="{BB962C8B-B14F-4D97-AF65-F5344CB8AC3E}">
        <p14:creationId xmlns:p14="http://schemas.microsoft.com/office/powerpoint/2010/main" val="2722800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E72B8E-C179-B2A0-1CD6-EDE7F00F5CB2}"/>
              </a:ext>
            </a:extLst>
          </p:cNvPr>
          <p:cNvSpPr>
            <a:spLocks noGrp="1"/>
          </p:cNvSpPr>
          <p:nvPr>
            <p:ph type="title"/>
          </p:nvPr>
        </p:nvSpPr>
        <p:spPr>
          <a:xfrm>
            <a:off x="4690534" y="221191"/>
            <a:ext cx="2810932" cy="1325563"/>
          </a:xfrm>
        </p:spPr>
        <p:txBody>
          <a:bodyPr>
            <a:normAutofit/>
          </a:bodyPr>
          <a:lstStyle/>
          <a:p>
            <a:r>
              <a:rPr lang="en-IN" sz="4000" dirty="0">
                <a:solidFill>
                  <a:schemeClr val="accent5">
                    <a:lumMod val="75000"/>
                  </a:schemeClr>
                </a:solidFill>
                <a:latin typeface="Algerian" panose="04020705040A02060702" pitchFamily="82" charset="0"/>
              </a:rPr>
              <a:t>WHY RAK ?</a:t>
            </a:r>
          </a:p>
        </p:txBody>
      </p:sp>
      <p:sp>
        <p:nvSpPr>
          <p:cNvPr id="3" name="Content Placeholder 2">
            <a:extLst>
              <a:ext uri="{FF2B5EF4-FFF2-40B4-BE49-F238E27FC236}">
                <a16:creationId xmlns:a16="http://schemas.microsoft.com/office/drawing/2014/main" xmlns="" id="{DA54778F-CC60-F2C5-FF51-C1F6DFBF1DD6}"/>
              </a:ext>
            </a:extLst>
          </p:cNvPr>
          <p:cNvSpPr>
            <a:spLocks noGrp="1"/>
          </p:cNvSpPr>
          <p:nvPr>
            <p:ph idx="1"/>
          </p:nvPr>
        </p:nvSpPr>
        <p:spPr>
          <a:xfrm>
            <a:off x="1098126" y="1478817"/>
            <a:ext cx="10139450" cy="5482167"/>
          </a:xfrm>
        </p:spPr>
        <p:txBody>
          <a:bodyPr>
            <a:noAutofit/>
          </a:bodyPr>
          <a:lstStyle/>
          <a:p>
            <a:r>
              <a:rPr lang="en-US" b="1" dirty="0">
                <a:latin typeface="Times New Roman" panose="02020603050405020304" pitchFamily="18" charset="0"/>
                <a:cs typeface="Times New Roman" panose="02020603050405020304" pitchFamily="18" charset="0"/>
              </a:rPr>
              <a:t>Procurement of Oxygen Cylinders : </a:t>
            </a:r>
            <a:r>
              <a:rPr lang="en-US" dirty="0">
                <a:latin typeface="Times New Roman" panose="02020603050405020304" pitchFamily="18" charset="0"/>
                <a:cs typeface="Times New Roman" panose="02020603050405020304" pitchFamily="18" charset="0"/>
              </a:rPr>
              <a:t>Small Hospitals always find it difficult procurement of oxygen gas cylinders. These cylinders may not be the right quality ( untested , unauthorized , underfilled, low purity, unsafe etc.)</a:t>
            </a:r>
          </a:p>
          <a:p>
            <a:r>
              <a:rPr lang="en-US" b="1" dirty="0">
                <a:latin typeface="Times New Roman" panose="02020603050405020304" pitchFamily="18" charset="0"/>
                <a:cs typeface="Times New Roman" panose="02020603050405020304" pitchFamily="18" charset="0"/>
              </a:rPr>
              <a:t>Cost of procurement : </a:t>
            </a:r>
            <a:r>
              <a:rPr lang="en-US" dirty="0">
                <a:latin typeface="Times New Roman" panose="02020603050405020304" pitchFamily="18" charset="0"/>
                <a:cs typeface="Times New Roman" panose="02020603050405020304" pitchFamily="18" charset="0"/>
              </a:rPr>
              <a:t>On higher side ( </a:t>
            </a:r>
            <a:r>
              <a:rPr lang="en-US" b="1" dirty="0">
                <a:latin typeface="Times New Roman" panose="02020603050405020304" pitchFamily="18" charset="0"/>
                <a:cs typeface="Times New Roman" panose="02020603050405020304" pitchFamily="18" charset="0"/>
              </a:rPr>
              <a:t>Rs 250 to Rs 1000 per Cylinders </a:t>
            </a:r>
            <a:r>
              <a:rPr lang="en-US" dirty="0">
                <a:latin typeface="Times New Roman" panose="02020603050405020304" pitchFamily="18" charset="0"/>
                <a:cs typeface="Times New Roman" panose="02020603050405020304" pitchFamily="18" charset="0"/>
              </a:rPr>
              <a:t>) procurement is a waste of time of staff for follow-up / billing/accounting / payments and malpractices etc.</a:t>
            </a:r>
          </a:p>
          <a:p>
            <a:r>
              <a:rPr lang="en-US" b="1" dirty="0">
                <a:latin typeface="Times New Roman" panose="02020603050405020304" pitchFamily="18" charset="0"/>
                <a:cs typeface="Times New Roman" panose="02020603050405020304" pitchFamily="18" charset="0"/>
              </a:rPr>
              <a:t>Safety </a:t>
            </a:r>
            <a:r>
              <a:rPr lang="en-US" dirty="0">
                <a:latin typeface="Times New Roman" panose="02020603050405020304" pitchFamily="18" charset="0"/>
                <a:cs typeface="Times New Roman" panose="02020603050405020304" pitchFamily="18" charset="0"/>
              </a:rPr>
              <a:t>: Many hospitals do not have the right management team for cylinder handling. They struggle to keep the right SOP for Cylinder handling and storage leading to safety concerns. Many incidents have occurred where oxygen cylinders burst. RAK modular oxygen generators having a combination of 10 LPM units and a two-unit booster for raising pressure up to 6.5 bar ( one working and one stand-by).</a:t>
            </a:r>
          </a:p>
          <a:p>
            <a:r>
              <a:rPr lang="en-US" b="1" dirty="0">
                <a:latin typeface="Times New Roman" panose="02020603050405020304" pitchFamily="18" charset="0"/>
                <a:cs typeface="Times New Roman" panose="02020603050405020304" pitchFamily="18" charset="0"/>
              </a:rPr>
              <a:t>USP: </a:t>
            </a:r>
            <a:r>
              <a:rPr lang="en-US" dirty="0">
                <a:latin typeface="Times New Roman" panose="02020603050405020304" pitchFamily="18" charset="0"/>
                <a:cs typeface="Times New Roman" panose="02020603050405020304" pitchFamily="18" charset="0"/>
              </a:rPr>
              <a:t>Standard plants in India have a single unit (if fails total output stops) but with OXUS RAK if one unit fails other five or two are working.</a:t>
            </a:r>
          </a:p>
          <a:p>
            <a:r>
              <a:rPr lang="en-US" b="1" dirty="0">
                <a:latin typeface="Times New Roman" panose="02020603050405020304" pitchFamily="18" charset="0"/>
                <a:cs typeface="Times New Roman" panose="02020603050405020304" pitchFamily="18" charset="0"/>
              </a:rPr>
              <a:t>Installation: </a:t>
            </a:r>
            <a:r>
              <a:rPr lang="en-US" dirty="0">
                <a:latin typeface="Times New Roman" panose="02020603050405020304" pitchFamily="18" charset="0"/>
                <a:cs typeface="Times New Roman" panose="02020603050405020304" pitchFamily="18" charset="0"/>
              </a:rPr>
              <a:t>Simple Plug and play.</a:t>
            </a:r>
          </a:p>
          <a:p>
            <a:r>
              <a:rPr lang="en-US" b="1" dirty="0">
                <a:latin typeface="Times New Roman" panose="02020603050405020304" pitchFamily="18" charset="0"/>
                <a:cs typeface="Times New Roman" panose="02020603050405020304" pitchFamily="18" charset="0"/>
              </a:rPr>
              <a:t>Lowest Footprint: </a:t>
            </a:r>
            <a:r>
              <a:rPr lang="en-US" dirty="0">
                <a:latin typeface="Times New Roman" panose="02020603050405020304" pitchFamily="18" charset="0"/>
                <a:cs typeface="Times New Roman" panose="02020603050405020304" pitchFamily="18" charset="0"/>
              </a:rPr>
              <a:t>Available plants need 4 meters by 4 meters. where has RAK is the size of a refrigerator.</a:t>
            </a:r>
          </a:p>
          <a:p>
            <a:r>
              <a:rPr lang="en-US" b="1" dirty="0">
                <a:latin typeface="Times New Roman" panose="02020603050405020304" pitchFamily="18" charset="0"/>
                <a:cs typeface="Times New Roman" panose="02020603050405020304" pitchFamily="18" charset="0"/>
              </a:rPr>
              <a:t>Fast Return on Investment: </a:t>
            </a:r>
            <a:r>
              <a:rPr lang="en-US" dirty="0">
                <a:latin typeface="Times New Roman" panose="02020603050405020304" pitchFamily="18" charset="0"/>
                <a:cs typeface="Times New Roman" panose="02020603050405020304" pitchFamily="18" charset="0"/>
              </a:rPr>
              <a:t>Typical ROIs in 12 – 24 Months.</a:t>
            </a:r>
          </a:p>
        </p:txBody>
      </p:sp>
      <p:pic>
        <p:nvPicPr>
          <p:cNvPr id="5" name="Picture 4">
            <a:extLst>
              <a:ext uri="{FF2B5EF4-FFF2-40B4-BE49-F238E27FC236}">
                <a16:creationId xmlns:a16="http://schemas.microsoft.com/office/drawing/2014/main" xmlns="" id="{355FC5AA-9AF9-8C69-4E57-4BF07FD14B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47862" y="258657"/>
            <a:ext cx="996979" cy="1013777"/>
          </a:xfrm>
          <a:prstGeom prst="rect">
            <a:avLst/>
          </a:prstGeom>
        </p:spPr>
      </p:pic>
    </p:spTree>
    <p:extLst>
      <p:ext uri="{BB962C8B-B14F-4D97-AF65-F5344CB8AC3E}">
        <p14:creationId xmlns:p14="http://schemas.microsoft.com/office/powerpoint/2010/main" val="3209204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73A4CD-EA90-3678-5C2D-4FB6917EDB7B}"/>
              </a:ext>
            </a:extLst>
          </p:cNvPr>
          <p:cNvSpPr>
            <a:spLocks noGrp="1"/>
          </p:cNvSpPr>
          <p:nvPr>
            <p:ph type="title"/>
          </p:nvPr>
        </p:nvSpPr>
        <p:spPr>
          <a:xfrm>
            <a:off x="4650971" y="293460"/>
            <a:ext cx="2890058" cy="1186206"/>
          </a:xfrm>
        </p:spPr>
        <p:txBody>
          <a:bodyPr/>
          <a:lstStyle/>
          <a:p>
            <a:r>
              <a:rPr kumimoji="0" lang="en-IN" sz="4000" b="0" i="0" u="none" strike="noStrike" kern="1200" cap="none" spc="0" normalizeH="0" baseline="0" noProof="0" dirty="0">
                <a:ln>
                  <a:noFill/>
                </a:ln>
                <a:solidFill>
                  <a:srgbClr val="3E8853">
                    <a:lumMod val="75000"/>
                  </a:srgbClr>
                </a:solidFill>
                <a:effectLst/>
                <a:uLnTx/>
                <a:uFillTx/>
                <a:latin typeface="Algerian" panose="04020705040A02060702" pitchFamily="82" charset="0"/>
                <a:ea typeface="+mn-ea"/>
                <a:cs typeface="+mn-cs"/>
              </a:rPr>
              <a:t>WHY RAK ?</a:t>
            </a:r>
            <a:endParaRPr lang="en-IN" dirty="0"/>
          </a:p>
        </p:txBody>
      </p:sp>
      <p:sp>
        <p:nvSpPr>
          <p:cNvPr id="4" name="Title 1">
            <a:extLst>
              <a:ext uri="{FF2B5EF4-FFF2-40B4-BE49-F238E27FC236}">
                <a16:creationId xmlns:a16="http://schemas.microsoft.com/office/drawing/2014/main" xmlns="" id="{D86416E8-A676-A20C-499C-0BD1613D3412}"/>
              </a:ext>
            </a:extLst>
          </p:cNvPr>
          <p:cNvSpPr>
            <a:spLocks noGrp="1"/>
          </p:cNvSpPr>
          <p:nvPr>
            <p:ph idx="1"/>
          </p:nvPr>
        </p:nvSpPr>
        <p:spPr>
          <a:xfrm>
            <a:off x="1066800" y="2103438"/>
            <a:ext cx="10058400" cy="3932237"/>
          </a:xfrm>
        </p:spPr>
        <p:txBody>
          <a:bodyPr>
            <a:normAutofit fontScale="97500"/>
          </a:bodyPr>
          <a:lstStyle/>
          <a:p>
            <a:pPr marR="0" lvl="0" defTabSz="914400" rtl="0" eaLnBrk="1" fontAlgn="auto" latinLnBrk="0" hangingPunct="1">
              <a:lnSpc>
                <a:spcPct val="100000"/>
              </a:lnSpc>
              <a:spcBef>
                <a:spcPts val="900"/>
              </a:spcBef>
              <a:spcAft>
                <a:spcPts val="0"/>
              </a:spcAft>
              <a:buFont typeface="Courier New" panose="02070309020205020404" pitchFamily="49" charset="0"/>
              <a:buChar char="o"/>
              <a:tabLst/>
              <a:defRPr/>
            </a:pPr>
            <a:r>
              <a:rPr lang="en-US" b="1" dirty="0">
                <a:solidFill>
                  <a:schemeClr val="tx1"/>
                </a:solidFill>
                <a:latin typeface="Times New Roman" panose="02020603050405020304" pitchFamily="18" charset="0"/>
                <a:cs typeface="Times New Roman" panose="02020603050405020304" pitchFamily="18" charset="0"/>
              </a:rPr>
              <a:t>Oxygen flow capacities </a:t>
            </a:r>
            <a:r>
              <a:rPr lang="en-US" dirty="0">
                <a:solidFill>
                  <a:schemeClr val="tx1"/>
                </a:solidFill>
                <a:latin typeface="Times New Roman" panose="02020603050405020304" pitchFamily="18" charset="0"/>
                <a:cs typeface="Times New Roman" panose="02020603050405020304" pitchFamily="18" charset="0"/>
              </a:rPr>
              <a:t>: 30 LPM OR 60 LPM, can be increased as per requirement.</a:t>
            </a:r>
            <a:endParaRPr lang="en-US" dirty="0">
              <a:solidFill>
                <a:prstClr val="black"/>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0000"/>
              </a:lnSpc>
              <a:spcBef>
                <a:spcPts val="900"/>
              </a:spcBef>
              <a:spcAft>
                <a:spcPts val="0"/>
              </a:spcAft>
              <a:buFont typeface="Courier New" panose="02070309020205020404" pitchFamily="49" charset="0"/>
              <a:buChar char="o"/>
              <a:tabLst/>
              <a:defRPr/>
            </a:pPr>
            <a:r>
              <a:rPr lang="en-US" b="1" dirty="0">
                <a:solidFill>
                  <a:schemeClr val="tx1"/>
                </a:solidFill>
                <a:latin typeface="Times New Roman" panose="02020603050405020304" pitchFamily="18" charset="0"/>
                <a:cs typeface="Times New Roman" panose="02020603050405020304" pitchFamily="18" charset="0"/>
              </a:rPr>
              <a:t>Oxygen discharge </a:t>
            </a:r>
            <a:r>
              <a:rPr lang="en-US" dirty="0">
                <a:solidFill>
                  <a:schemeClr val="tx1"/>
                </a:solidFill>
                <a:latin typeface="Times New Roman" panose="02020603050405020304" pitchFamily="18" charset="0"/>
                <a:cs typeface="Times New Roman" panose="02020603050405020304" pitchFamily="18" charset="0"/>
              </a:rPr>
              <a:t>: Pressures up to 6 bar maximum OXYGEN SUPPLY.</a:t>
            </a:r>
          </a:p>
          <a:p>
            <a:pPr marR="0" lvl="0" defTabSz="914400" rtl="0" eaLnBrk="1" fontAlgn="auto" latinLnBrk="0" hangingPunct="1">
              <a:lnSpc>
                <a:spcPct val="100000"/>
              </a:lnSpc>
              <a:spcBef>
                <a:spcPts val="900"/>
              </a:spcBef>
              <a:spcAft>
                <a:spcPts val="0"/>
              </a:spcAft>
              <a:buFont typeface="Courier New" panose="02070309020205020404" pitchFamily="49" charset="0"/>
              <a:buChar char="o"/>
              <a:tabLst/>
              <a:defRPr/>
            </a:pPr>
            <a:r>
              <a:rPr lang="en-US" b="1" dirty="0">
                <a:solidFill>
                  <a:schemeClr val="tx1"/>
                </a:solidFill>
                <a:latin typeface="Times New Roman" panose="02020603050405020304" pitchFamily="18" charset="0"/>
                <a:cs typeface="Times New Roman" panose="02020603050405020304" pitchFamily="18" charset="0"/>
              </a:rPr>
              <a:t>WE PROVIDE THE MOST INNOVATIVE PRODUCTS </a:t>
            </a:r>
            <a:r>
              <a:rPr lang="en-US" dirty="0">
                <a:solidFill>
                  <a:schemeClr val="tx1"/>
                </a:solidFill>
                <a:latin typeface="Times New Roman" panose="02020603050405020304" pitchFamily="18" charset="0"/>
                <a:cs typeface="Times New Roman" panose="02020603050405020304" pitchFamily="18" charset="0"/>
              </a:rPr>
              <a:t>•The product warns automatically when pressure reaches 6.5 bar. Even if one unit fails the equipment does not have to turn off.</a:t>
            </a:r>
            <a:endParaRPr lang="en-US" dirty="0">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0000"/>
              </a:lnSpc>
              <a:spcBef>
                <a:spcPts val="900"/>
              </a:spcBef>
              <a:spcAft>
                <a:spcPts val="0"/>
              </a:spcAft>
              <a:buFont typeface="Courier New" panose="02070309020205020404" pitchFamily="49" charset="0"/>
              <a:buChar char="o"/>
              <a:tabLst/>
              <a:defRPr/>
            </a:pPr>
            <a:r>
              <a:rPr lang="en-US" b="1" dirty="0">
                <a:solidFill>
                  <a:schemeClr val="tx1"/>
                </a:solidFill>
                <a:latin typeface="Times New Roman" panose="02020603050405020304" pitchFamily="18" charset="0"/>
                <a:cs typeface="Times New Roman" panose="02020603050405020304" pitchFamily="18" charset="0"/>
              </a:rPr>
              <a:t>WHY RAK? </a:t>
            </a:r>
            <a:r>
              <a:rPr lang="en-US" dirty="0">
                <a:solidFill>
                  <a:schemeClr val="tx1"/>
                </a:solidFill>
                <a:latin typeface="Times New Roman" panose="02020603050405020304" pitchFamily="18" charset="0"/>
                <a:cs typeface="Times New Roman" panose="02020603050405020304" pitchFamily="18" charset="0"/>
              </a:rPr>
              <a:t>**ONLY INR 5 / M3**</a:t>
            </a:r>
          </a:p>
          <a:p>
            <a:pPr marR="0" lvl="0" defTabSz="914400" rtl="0" eaLnBrk="1" fontAlgn="auto" latinLnBrk="0" hangingPunct="1">
              <a:lnSpc>
                <a:spcPct val="100000"/>
              </a:lnSpc>
              <a:spcBef>
                <a:spcPts val="900"/>
              </a:spcBef>
              <a:spcAft>
                <a:spcPts val="0"/>
              </a:spcAft>
              <a:buFont typeface="Courier New" panose="02070309020205020404" pitchFamily="49" charset="0"/>
              <a:buChar char="o"/>
              <a:tabLst/>
              <a:defRPr/>
            </a:pPr>
            <a:r>
              <a:rPr lang="en-US" b="1" dirty="0">
                <a:solidFill>
                  <a:schemeClr val="tx1"/>
                </a:solidFill>
                <a:latin typeface="Times New Roman" panose="02020603050405020304" pitchFamily="18" charset="0"/>
                <a:cs typeface="Times New Roman" panose="02020603050405020304" pitchFamily="18" charset="0"/>
              </a:rPr>
              <a:t>MAXIMUM SAFETY </a:t>
            </a:r>
            <a:r>
              <a:rPr lang="en-US" dirty="0">
                <a:solidFill>
                  <a:schemeClr val="tx1"/>
                </a:solidFill>
                <a:latin typeface="Times New Roman" panose="02020603050405020304" pitchFamily="18" charset="0"/>
                <a:cs typeface="Times New Roman" panose="02020603050405020304" pitchFamily="18" charset="0"/>
              </a:rPr>
              <a:t>SINGLE PHASE SOLAR COMPATIBLE *case to case basis WORKS LIKE A HIGH POWERED CONCETRATOR RAK.</a:t>
            </a:r>
            <a:r>
              <a:rPr lang="en-IN" dirty="0">
                <a:solidFill>
                  <a:schemeClr val="tx1"/>
                </a:solidFill>
                <a:latin typeface="Times New Roman" panose="02020603050405020304" pitchFamily="18" charset="0"/>
                <a:cs typeface="Times New Roman" panose="02020603050405020304" pitchFamily="18" charset="0"/>
              </a:rPr>
              <a:t/>
            </a:r>
            <a:br>
              <a:rPr lang="en-IN" dirty="0">
                <a:solidFill>
                  <a:schemeClr val="tx1"/>
                </a:solidFill>
                <a:latin typeface="Times New Roman" panose="02020603050405020304" pitchFamily="18" charset="0"/>
                <a:cs typeface="Times New Roman" panose="02020603050405020304" pitchFamily="18" charset="0"/>
              </a:rPr>
            </a:br>
            <a:endParaRPr lang="en-IN" dirty="0">
              <a:solidFill>
                <a:schemeClr val="tx1"/>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32D27FAB-EF03-8E2B-B182-50E867B7CF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39991" y="275284"/>
            <a:ext cx="988226" cy="1004876"/>
          </a:xfrm>
          <a:prstGeom prst="rect">
            <a:avLst/>
          </a:prstGeom>
        </p:spPr>
      </p:pic>
    </p:spTree>
    <p:extLst>
      <p:ext uri="{BB962C8B-B14F-4D97-AF65-F5344CB8AC3E}">
        <p14:creationId xmlns:p14="http://schemas.microsoft.com/office/powerpoint/2010/main" val="3296505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30">
            <a:extLst>
              <a:ext uri="{FF2B5EF4-FFF2-40B4-BE49-F238E27FC236}">
                <a16:creationId xmlns:a16="http://schemas.microsoft.com/office/drawing/2014/main" xmlns="" id="{25158DA3-645F-FE28-8FF9-E50A985BF152}"/>
              </a:ext>
            </a:extLst>
          </p:cNvPr>
          <p:cNvPicPr>
            <a:picLocks noGrp="1"/>
          </p:cNvPicPr>
          <p:nvPr>
            <p:ph idx="1"/>
          </p:nvPr>
        </p:nvPicPr>
        <p:blipFill>
          <a:blip r:embed="rId2" cstate="print"/>
          <a:stretch>
            <a:fillRect/>
          </a:stretch>
        </p:blipFill>
        <p:spPr>
          <a:xfrm>
            <a:off x="615141" y="906087"/>
            <a:ext cx="10075026" cy="5261957"/>
          </a:xfrm>
          <a:prstGeom prst="rect">
            <a:avLst/>
          </a:prstGeom>
        </p:spPr>
      </p:pic>
      <p:pic>
        <p:nvPicPr>
          <p:cNvPr id="3" name="Picture 2">
            <a:extLst>
              <a:ext uri="{FF2B5EF4-FFF2-40B4-BE49-F238E27FC236}">
                <a16:creationId xmlns:a16="http://schemas.microsoft.com/office/drawing/2014/main" xmlns="" id="{1A5FA0D2-8C2F-9621-21B5-A0B6AD774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4652" y="283598"/>
            <a:ext cx="971876" cy="988250"/>
          </a:xfrm>
          <a:prstGeom prst="rect">
            <a:avLst/>
          </a:prstGeom>
        </p:spPr>
      </p:pic>
    </p:spTree>
    <p:extLst>
      <p:ext uri="{BB962C8B-B14F-4D97-AF65-F5344CB8AC3E}">
        <p14:creationId xmlns:p14="http://schemas.microsoft.com/office/powerpoint/2010/main" val="1722606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6A19F5-8AB5-B6C7-7A2A-E1C60A2CCB79}"/>
              </a:ext>
            </a:extLst>
          </p:cNvPr>
          <p:cNvSpPr>
            <a:spLocks noGrp="1"/>
          </p:cNvSpPr>
          <p:nvPr>
            <p:ph type="title"/>
          </p:nvPr>
        </p:nvSpPr>
        <p:spPr>
          <a:xfrm>
            <a:off x="1202267" y="1574800"/>
            <a:ext cx="10302345" cy="179185"/>
          </a:xfrm>
        </p:spPr>
        <p:txBody>
          <a:bodyPr>
            <a:normAutofit fontScale="90000"/>
          </a:bodyPr>
          <a:lstStyle/>
          <a:p>
            <a:r>
              <a:rPr lang="en-US" sz="1300" b="1" dirty="0"/>
              <a:t>           RAK-60</a:t>
            </a:r>
            <a:r>
              <a:rPr lang="en-IN" sz="1300" b="1" dirty="0"/>
              <a:t>                                            </a:t>
            </a:r>
            <a:r>
              <a:rPr lang="en-US" sz="2000" b="1" dirty="0">
                <a:solidFill>
                  <a:schemeClr val="accent5">
                    <a:lumMod val="75000"/>
                  </a:schemeClr>
                </a:solidFill>
                <a:latin typeface="Algerian" panose="04020705040A02060702" pitchFamily="82" charset="0"/>
              </a:rPr>
              <a:t>CAN BE SCALED UP TO ANY SIZE</a:t>
            </a:r>
            <a:r>
              <a:rPr lang="en-IN" sz="2000" b="1" dirty="0">
                <a:solidFill>
                  <a:schemeClr val="accent5">
                    <a:lumMod val="75000"/>
                  </a:schemeClr>
                </a:solidFill>
                <a:latin typeface="Algerian" panose="04020705040A02060702" pitchFamily="82" charset="0"/>
              </a:rPr>
              <a:t>                                 </a:t>
            </a:r>
            <a:r>
              <a:rPr lang="en-US" sz="1300" b="1" dirty="0"/>
              <a:t>RAK-30</a:t>
            </a:r>
            <a:r>
              <a:rPr lang="en-IN" dirty="0"/>
              <a:t/>
            </a:r>
            <a:br>
              <a:rPr lang="en-IN" dirty="0"/>
            </a:br>
            <a:r>
              <a:rPr lang="en-US" b="1" dirty="0"/>
              <a:t/>
            </a:r>
            <a:br>
              <a:rPr lang="en-US" b="1" dirty="0"/>
            </a:br>
            <a:r>
              <a:rPr lang="en-US" b="1" dirty="0"/>
              <a:t> </a:t>
            </a:r>
            <a:r>
              <a:rPr lang="en-IN" dirty="0"/>
              <a:t/>
            </a:r>
            <a:br>
              <a:rPr lang="en-IN" dirty="0"/>
            </a:br>
            <a:endParaRPr lang="en-IN" dirty="0"/>
          </a:p>
        </p:txBody>
      </p:sp>
      <p:grpSp>
        <p:nvGrpSpPr>
          <p:cNvPr id="4" name="Group 3">
            <a:extLst>
              <a:ext uri="{FF2B5EF4-FFF2-40B4-BE49-F238E27FC236}">
                <a16:creationId xmlns:a16="http://schemas.microsoft.com/office/drawing/2014/main" xmlns="" id="{F779D150-67E1-74E7-A5BE-8C1EA5EB90F4}"/>
              </a:ext>
            </a:extLst>
          </p:cNvPr>
          <p:cNvGrpSpPr>
            <a:grpSpLocks/>
          </p:cNvGrpSpPr>
          <p:nvPr/>
        </p:nvGrpSpPr>
        <p:grpSpPr>
          <a:xfrm>
            <a:off x="296256" y="612676"/>
            <a:ext cx="1305416" cy="2189481"/>
            <a:chOff x="0" y="0"/>
            <a:chExt cx="1305416" cy="1534102"/>
          </a:xfrm>
        </p:grpSpPr>
        <p:sp>
          <p:nvSpPr>
            <p:cNvPr id="5" name="Graphic 32">
              <a:extLst>
                <a:ext uri="{FF2B5EF4-FFF2-40B4-BE49-F238E27FC236}">
                  <a16:creationId xmlns:a16="http://schemas.microsoft.com/office/drawing/2014/main" xmlns="" id="{F45D6F35-97B2-568A-156F-6D3D69E9CC84}"/>
                </a:ext>
              </a:extLst>
            </p:cNvPr>
            <p:cNvSpPr/>
            <p:nvPr/>
          </p:nvSpPr>
          <p:spPr>
            <a:xfrm>
              <a:off x="1165875" y="965217"/>
              <a:ext cx="135255" cy="36195"/>
            </a:xfrm>
            <a:custGeom>
              <a:avLst/>
              <a:gdLst/>
              <a:ahLst/>
              <a:cxnLst/>
              <a:rect l="l" t="t" r="r" b="b"/>
              <a:pathLst>
                <a:path w="135255" h="36195">
                  <a:moveTo>
                    <a:pt x="0" y="35700"/>
                  </a:moveTo>
                  <a:lnTo>
                    <a:pt x="134946" y="35700"/>
                  </a:lnTo>
                  <a:lnTo>
                    <a:pt x="134946" y="0"/>
                  </a:lnTo>
                  <a:lnTo>
                    <a:pt x="0" y="0"/>
                  </a:lnTo>
                  <a:lnTo>
                    <a:pt x="0" y="35700"/>
                  </a:lnTo>
                  <a:close/>
                </a:path>
              </a:pathLst>
            </a:custGeom>
            <a:solidFill>
              <a:srgbClr val="231F20"/>
            </a:solidFill>
          </p:spPr>
          <p:txBody>
            <a:bodyPr wrap="square" lIns="0" tIns="0" rIns="0" bIns="0" rtlCol="0">
              <a:prstTxWarp prst="textNoShape">
                <a:avLst/>
              </a:prstTxWarp>
              <a:noAutofit/>
            </a:bodyPr>
            <a:lstStyle/>
            <a:p>
              <a:endParaRPr lang="en-IN"/>
            </a:p>
          </p:txBody>
        </p:sp>
        <p:pic>
          <p:nvPicPr>
            <p:cNvPr id="6" name="Image 33">
              <a:extLst>
                <a:ext uri="{FF2B5EF4-FFF2-40B4-BE49-F238E27FC236}">
                  <a16:creationId xmlns:a16="http://schemas.microsoft.com/office/drawing/2014/main" xmlns="" id="{614F4E83-08F0-2BE5-DAD8-70805D05126B}"/>
                </a:ext>
              </a:extLst>
            </p:cNvPr>
            <p:cNvPicPr/>
            <p:nvPr/>
          </p:nvPicPr>
          <p:blipFill>
            <a:blip r:embed="rId3" cstate="print"/>
            <a:stretch>
              <a:fillRect/>
            </a:stretch>
          </p:blipFill>
          <p:spPr>
            <a:xfrm>
              <a:off x="0" y="0"/>
              <a:ext cx="1305416" cy="1534102"/>
            </a:xfrm>
            <a:prstGeom prst="rect">
              <a:avLst/>
            </a:prstGeom>
          </p:spPr>
        </p:pic>
      </p:grpSp>
      <p:grpSp>
        <p:nvGrpSpPr>
          <p:cNvPr id="7" name="Group 6">
            <a:extLst>
              <a:ext uri="{FF2B5EF4-FFF2-40B4-BE49-F238E27FC236}">
                <a16:creationId xmlns:a16="http://schemas.microsoft.com/office/drawing/2014/main" xmlns="" id="{295CDEA3-5342-0B48-70E1-26A012F69EE6}"/>
              </a:ext>
            </a:extLst>
          </p:cNvPr>
          <p:cNvGrpSpPr>
            <a:grpSpLocks/>
          </p:cNvGrpSpPr>
          <p:nvPr/>
        </p:nvGrpSpPr>
        <p:grpSpPr>
          <a:xfrm>
            <a:off x="8082202" y="621300"/>
            <a:ext cx="1305416" cy="1935480"/>
            <a:chOff x="0" y="0"/>
            <a:chExt cx="1305416" cy="1534102"/>
          </a:xfrm>
        </p:grpSpPr>
        <p:sp>
          <p:nvSpPr>
            <p:cNvPr id="8" name="Graphic 32">
              <a:extLst>
                <a:ext uri="{FF2B5EF4-FFF2-40B4-BE49-F238E27FC236}">
                  <a16:creationId xmlns:a16="http://schemas.microsoft.com/office/drawing/2014/main" xmlns="" id="{CD528F6C-5EB0-55C3-8D8E-3136B7089B14}"/>
                </a:ext>
              </a:extLst>
            </p:cNvPr>
            <p:cNvSpPr/>
            <p:nvPr/>
          </p:nvSpPr>
          <p:spPr>
            <a:xfrm>
              <a:off x="1165875" y="965217"/>
              <a:ext cx="135255" cy="36195"/>
            </a:xfrm>
            <a:custGeom>
              <a:avLst/>
              <a:gdLst/>
              <a:ahLst/>
              <a:cxnLst/>
              <a:rect l="l" t="t" r="r" b="b"/>
              <a:pathLst>
                <a:path w="135255" h="36195">
                  <a:moveTo>
                    <a:pt x="0" y="35700"/>
                  </a:moveTo>
                  <a:lnTo>
                    <a:pt x="134946" y="35700"/>
                  </a:lnTo>
                  <a:lnTo>
                    <a:pt x="134946" y="0"/>
                  </a:lnTo>
                  <a:lnTo>
                    <a:pt x="0" y="0"/>
                  </a:lnTo>
                  <a:lnTo>
                    <a:pt x="0" y="35700"/>
                  </a:lnTo>
                  <a:close/>
                </a:path>
              </a:pathLst>
            </a:custGeom>
            <a:solidFill>
              <a:srgbClr val="231F20"/>
            </a:solidFill>
          </p:spPr>
          <p:txBody>
            <a:bodyPr wrap="square" lIns="0" tIns="0" rIns="0" bIns="0" rtlCol="0">
              <a:prstTxWarp prst="textNoShape">
                <a:avLst/>
              </a:prstTxWarp>
              <a:noAutofit/>
            </a:bodyPr>
            <a:lstStyle/>
            <a:p>
              <a:endParaRPr lang="en-IN"/>
            </a:p>
          </p:txBody>
        </p:sp>
        <p:pic>
          <p:nvPicPr>
            <p:cNvPr id="9" name="Image 33">
              <a:extLst>
                <a:ext uri="{FF2B5EF4-FFF2-40B4-BE49-F238E27FC236}">
                  <a16:creationId xmlns:a16="http://schemas.microsoft.com/office/drawing/2014/main" xmlns="" id="{8D0A98C0-56A9-D950-A8A5-6F766ECB4470}"/>
                </a:ext>
              </a:extLst>
            </p:cNvPr>
            <p:cNvPicPr/>
            <p:nvPr/>
          </p:nvPicPr>
          <p:blipFill>
            <a:blip r:embed="rId3" cstate="print"/>
            <a:stretch>
              <a:fillRect/>
            </a:stretch>
          </p:blipFill>
          <p:spPr>
            <a:xfrm>
              <a:off x="0" y="0"/>
              <a:ext cx="1305416" cy="1534102"/>
            </a:xfrm>
            <a:prstGeom prst="rect">
              <a:avLst/>
            </a:prstGeom>
          </p:spPr>
        </p:pic>
      </p:grpSp>
      <p:sp>
        <p:nvSpPr>
          <p:cNvPr id="26" name="Arrow: Striped Right 25">
            <a:extLst>
              <a:ext uri="{FF2B5EF4-FFF2-40B4-BE49-F238E27FC236}">
                <a16:creationId xmlns:a16="http://schemas.microsoft.com/office/drawing/2014/main" xmlns="" id="{4240B863-F7ED-85C5-A361-E921AB78E604}"/>
              </a:ext>
            </a:extLst>
          </p:cNvPr>
          <p:cNvSpPr/>
          <p:nvPr/>
        </p:nvSpPr>
        <p:spPr>
          <a:xfrm>
            <a:off x="3192087" y="2111433"/>
            <a:ext cx="590203" cy="249382"/>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4" name="Picture 43">
            <a:extLst>
              <a:ext uri="{FF2B5EF4-FFF2-40B4-BE49-F238E27FC236}">
                <a16:creationId xmlns:a16="http://schemas.microsoft.com/office/drawing/2014/main" xmlns="" id="{9EA3AC13-204D-6DF7-97B9-88944B54BDE6}"/>
              </a:ext>
            </a:extLst>
          </p:cNvPr>
          <p:cNvPicPr>
            <a:picLocks noChangeAspect="1"/>
          </p:cNvPicPr>
          <p:nvPr/>
        </p:nvPicPr>
        <p:blipFill>
          <a:blip r:embed="rId4"/>
          <a:stretch>
            <a:fillRect/>
          </a:stretch>
        </p:blipFill>
        <p:spPr>
          <a:xfrm>
            <a:off x="3898042" y="1762759"/>
            <a:ext cx="243861" cy="922100"/>
          </a:xfrm>
          <a:prstGeom prst="rect">
            <a:avLst/>
          </a:prstGeom>
        </p:spPr>
      </p:pic>
      <p:pic>
        <p:nvPicPr>
          <p:cNvPr id="45" name="Picture 44">
            <a:extLst>
              <a:ext uri="{FF2B5EF4-FFF2-40B4-BE49-F238E27FC236}">
                <a16:creationId xmlns:a16="http://schemas.microsoft.com/office/drawing/2014/main" xmlns="" id="{5E18255B-2174-31E7-444A-B9D239B951A0}"/>
              </a:ext>
            </a:extLst>
          </p:cNvPr>
          <p:cNvPicPr>
            <a:picLocks noChangeAspect="1"/>
          </p:cNvPicPr>
          <p:nvPr/>
        </p:nvPicPr>
        <p:blipFill>
          <a:blip r:embed="rId5"/>
          <a:stretch>
            <a:fillRect/>
          </a:stretch>
        </p:blipFill>
        <p:spPr>
          <a:xfrm>
            <a:off x="3931920" y="1648919"/>
            <a:ext cx="274321" cy="1028704"/>
          </a:xfrm>
          <a:prstGeom prst="rect">
            <a:avLst/>
          </a:prstGeom>
        </p:spPr>
      </p:pic>
      <p:sp>
        <p:nvSpPr>
          <p:cNvPr id="49" name="Rectangle 39">
            <a:extLst>
              <a:ext uri="{FF2B5EF4-FFF2-40B4-BE49-F238E27FC236}">
                <a16:creationId xmlns:a16="http://schemas.microsoft.com/office/drawing/2014/main" xmlns="" id="{11CD21A8-F529-B302-19FA-31782E21FB3E}"/>
              </a:ext>
            </a:extLst>
          </p:cNvPr>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51" name="Rectangle 40">
            <a:extLst>
              <a:ext uri="{FF2B5EF4-FFF2-40B4-BE49-F238E27FC236}">
                <a16:creationId xmlns:a16="http://schemas.microsoft.com/office/drawing/2014/main" xmlns="" id="{CDFED7D1-6118-AD56-BBF3-458C71358FD3}"/>
              </a:ext>
            </a:extLst>
          </p:cNvPr>
          <p:cNvSpPr>
            <a:spLocks noChangeArrowheads="1"/>
          </p:cNvSpPr>
          <p:nvPr/>
        </p:nvSpPr>
        <p:spPr bwMode="auto">
          <a:xfrm>
            <a:off x="4115262" y="2032024"/>
            <a:ext cx="111760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dirty="0">
                <a:ln>
                  <a:noFill/>
                </a:ln>
                <a:solidFill>
                  <a:srgbClr val="231F20"/>
                </a:solidFill>
                <a:effectLst/>
                <a:latin typeface="Tahoma" panose="020B0604030504040204" pitchFamily="34" charset="0"/>
                <a:ea typeface="Microsoft Sans Serif" panose="020B0604020202020204" pitchFamily="34" charset="0"/>
                <a:cs typeface="Tahoma" panose="020B0604030504040204" pitchFamily="34" charset="0"/>
              </a:rPr>
              <a:t>12 cylinders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3" name="TextBox 52">
            <a:extLst>
              <a:ext uri="{FF2B5EF4-FFF2-40B4-BE49-F238E27FC236}">
                <a16:creationId xmlns:a16="http://schemas.microsoft.com/office/drawing/2014/main" xmlns="" id="{7EB87988-BC2A-EFD0-6130-585DE6D1CEF5}"/>
              </a:ext>
            </a:extLst>
          </p:cNvPr>
          <p:cNvSpPr txBox="1"/>
          <p:nvPr/>
        </p:nvSpPr>
        <p:spPr>
          <a:xfrm>
            <a:off x="5609167" y="1955399"/>
            <a:ext cx="973666" cy="56938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300" b="1" dirty="0">
                <a:solidFill>
                  <a:srgbClr val="231F20"/>
                </a:solidFill>
                <a:latin typeface="Tahoma" panose="020B0604030504040204" pitchFamily="34" charset="0"/>
                <a:ea typeface="Microsoft Sans Serif" panose="020B0604020202020204" pitchFamily="34" charset="0"/>
                <a:cs typeface="Tahoma" panose="020B0604030504040204" pitchFamily="34" charset="0"/>
              </a:rPr>
              <a:t>6</a:t>
            </a:r>
            <a:r>
              <a:rPr kumimoji="0" lang="en-US" altLang="en-US" sz="1800" b="1" i="0" u="none" strike="noStrike" cap="none" normalizeH="0" baseline="0" dirty="0">
                <a:ln>
                  <a:noFill/>
                </a:ln>
                <a:solidFill>
                  <a:srgbClr val="231F20"/>
                </a:solidFill>
                <a:effectLst/>
                <a:latin typeface="Tahoma" panose="020B0604030504040204" pitchFamily="34" charset="0"/>
                <a:ea typeface="Microsoft Sans Serif" panose="020B0604020202020204" pitchFamily="34" charset="0"/>
                <a:cs typeface="Tahoma" panose="020B0604030504040204" pitchFamily="34" charset="0"/>
              </a:rPr>
              <a:t> </a:t>
            </a:r>
            <a:r>
              <a:rPr lang="en-US" altLang="en-US" sz="1300" b="1" dirty="0">
                <a:solidFill>
                  <a:srgbClr val="231F20"/>
                </a:solidFill>
                <a:latin typeface="Tahoma" panose="020B0604030504040204" pitchFamily="34" charset="0"/>
                <a:ea typeface="Microsoft Sans Serif" panose="020B0604020202020204" pitchFamily="34" charset="0"/>
                <a:cs typeface="Tahoma" panose="020B0604030504040204" pitchFamily="34" charset="0"/>
              </a:rPr>
              <a:t>cylinders</a:t>
            </a:r>
          </a:p>
        </p:txBody>
      </p:sp>
      <p:pic>
        <p:nvPicPr>
          <p:cNvPr id="54" name="Picture 53">
            <a:extLst>
              <a:ext uri="{FF2B5EF4-FFF2-40B4-BE49-F238E27FC236}">
                <a16:creationId xmlns:a16="http://schemas.microsoft.com/office/drawing/2014/main" xmlns="" id="{1734B9C0-5697-83C4-EB37-2B853ECDF229}"/>
              </a:ext>
            </a:extLst>
          </p:cNvPr>
          <p:cNvPicPr>
            <a:picLocks noChangeAspect="1"/>
          </p:cNvPicPr>
          <p:nvPr/>
        </p:nvPicPr>
        <p:blipFill>
          <a:blip r:embed="rId5"/>
          <a:stretch>
            <a:fillRect/>
          </a:stretch>
        </p:blipFill>
        <p:spPr>
          <a:xfrm>
            <a:off x="6545175" y="1683233"/>
            <a:ext cx="296200" cy="1005974"/>
          </a:xfrm>
          <a:prstGeom prst="rect">
            <a:avLst/>
          </a:prstGeom>
        </p:spPr>
      </p:pic>
      <p:pic>
        <p:nvPicPr>
          <p:cNvPr id="63" name="Picture 62">
            <a:extLst>
              <a:ext uri="{FF2B5EF4-FFF2-40B4-BE49-F238E27FC236}">
                <a16:creationId xmlns:a16="http://schemas.microsoft.com/office/drawing/2014/main" xmlns="" id="{3207678B-0D09-7D4C-CF2B-5C86CA4FD3C2}"/>
              </a:ext>
            </a:extLst>
          </p:cNvPr>
          <p:cNvPicPr>
            <a:picLocks noChangeAspect="1"/>
          </p:cNvPicPr>
          <p:nvPr/>
        </p:nvPicPr>
        <p:blipFill>
          <a:blip r:embed="rId4"/>
          <a:stretch>
            <a:fillRect/>
          </a:stretch>
        </p:blipFill>
        <p:spPr>
          <a:xfrm>
            <a:off x="6544591" y="1894686"/>
            <a:ext cx="227203" cy="787400"/>
          </a:xfrm>
          <a:prstGeom prst="rect">
            <a:avLst/>
          </a:prstGeom>
        </p:spPr>
      </p:pic>
      <p:sp>
        <p:nvSpPr>
          <p:cNvPr id="2049" name="Arrow: Striped Right 2048">
            <a:extLst>
              <a:ext uri="{FF2B5EF4-FFF2-40B4-BE49-F238E27FC236}">
                <a16:creationId xmlns:a16="http://schemas.microsoft.com/office/drawing/2014/main" xmlns="" id="{60E52E72-513A-C0FE-043F-C4831951692A}"/>
              </a:ext>
            </a:extLst>
          </p:cNvPr>
          <p:cNvSpPr/>
          <p:nvPr/>
        </p:nvSpPr>
        <p:spPr>
          <a:xfrm rot="10800000">
            <a:off x="7010555" y="2168698"/>
            <a:ext cx="590203" cy="249382"/>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51" name="TextBox 2050">
            <a:extLst>
              <a:ext uri="{FF2B5EF4-FFF2-40B4-BE49-F238E27FC236}">
                <a16:creationId xmlns:a16="http://schemas.microsoft.com/office/drawing/2014/main" xmlns="" id="{AD278530-9BF1-611C-B64B-9E10282BFFF1}"/>
              </a:ext>
            </a:extLst>
          </p:cNvPr>
          <p:cNvSpPr txBox="1"/>
          <p:nvPr/>
        </p:nvSpPr>
        <p:spPr>
          <a:xfrm>
            <a:off x="3500428" y="2693693"/>
            <a:ext cx="922867" cy="369332"/>
          </a:xfrm>
          <a:prstGeom prst="rect">
            <a:avLst/>
          </a:prstGeom>
          <a:noFill/>
        </p:spPr>
        <p:txBody>
          <a:bodyPr wrap="square">
            <a:spAutoFit/>
          </a:bodyPr>
          <a:lstStyle/>
          <a:p>
            <a:r>
              <a:rPr lang="en-IN" sz="1800" b="1" i="0" u="none" strike="noStrike" baseline="0" dirty="0">
                <a:solidFill>
                  <a:srgbClr val="231F20"/>
                </a:solidFill>
                <a:latin typeface="IBM Plex Sans Condensed" panose="020B0506050203000203" pitchFamily="34" charset="0"/>
              </a:rPr>
              <a:t>  1 Day </a:t>
            </a:r>
            <a:endParaRPr lang="en-IN" dirty="0"/>
          </a:p>
        </p:txBody>
      </p:sp>
      <p:sp>
        <p:nvSpPr>
          <p:cNvPr id="2054" name="TextBox 2053">
            <a:extLst>
              <a:ext uri="{FF2B5EF4-FFF2-40B4-BE49-F238E27FC236}">
                <a16:creationId xmlns:a16="http://schemas.microsoft.com/office/drawing/2014/main" xmlns="" id="{E01B0C7F-D932-DD3A-1BC6-36769C68B866}"/>
              </a:ext>
            </a:extLst>
          </p:cNvPr>
          <p:cNvSpPr txBox="1"/>
          <p:nvPr/>
        </p:nvSpPr>
        <p:spPr>
          <a:xfrm>
            <a:off x="6096000" y="2751882"/>
            <a:ext cx="889000" cy="369332"/>
          </a:xfrm>
          <a:prstGeom prst="rect">
            <a:avLst/>
          </a:prstGeom>
          <a:noFill/>
        </p:spPr>
        <p:txBody>
          <a:bodyPr wrap="square">
            <a:spAutoFit/>
          </a:bodyPr>
          <a:lstStyle/>
          <a:p>
            <a:r>
              <a:rPr lang="en-IN" sz="1800" b="1" i="0" u="none" strike="noStrike" baseline="0" dirty="0">
                <a:solidFill>
                  <a:srgbClr val="231F20"/>
                </a:solidFill>
                <a:latin typeface="IBM Plex Sans Condensed" panose="020B0506050203000203" pitchFamily="34" charset="0"/>
              </a:rPr>
              <a:t>  1 Day </a:t>
            </a:r>
            <a:endParaRPr lang="en-IN" dirty="0"/>
          </a:p>
        </p:txBody>
      </p:sp>
      <p:graphicFrame>
        <p:nvGraphicFramePr>
          <p:cNvPr id="2055" name="Object 2054">
            <a:extLst>
              <a:ext uri="{FF2B5EF4-FFF2-40B4-BE49-F238E27FC236}">
                <a16:creationId xmlns:a16="http://schemas.microsoft.com/office/drawing/2014/main" xmlns="" id="{647C5B46-8EEA-27A6-772E-3CDD092C24E7}"/>
              </a:ext>
            </a:extLst>
          </p:cNvPr>
          <p:cNvGraphicFramePr>
            <a:graphicFrameLocks noChangeAspect="1"/>
          </p:cNvGraphicFramePr>
          <p:nvPr>
            <p:extLst>
              <p:ext uri="{D42A27DB-BD31-4B8C-83A1-F6EECF244321}">
                <p14:modId xmlns:p14="http://schemas.microsoft.com/office/powerpoint/2010/main" val="3207568959"/>
              </p:ext>
            </p:extLst>
          </p:nvPr>
        </p:nvGraphicFramePr>
        <p:xfrm>
          <a:off x="423950" y="3017520"/>
          <a:ext cx="5162204" cy="2896064"/>
        </p:xfrm>
        <a:graphic>
          <a:graphicData uri="http://schemas.openxmlformats.org/presentationml/2006/ole">
            <mc:AlternateContent xmlns:mc="http://schemas.openxmlformats.org/markup-compatibility/2006">
              <mc:Choice xmlns:v="urn:schemas-microsoft-com:vml" Requires="v">
                <p:oleObj spid="_x0000_s1026" name="Document" r:id="rId7" imgW="5728906" imgH="2422668" progId="Word.Document.12">
                  <p:embed/>
                </p:oleObj>
              </mc:Choice>
              <mc:Fallback>
                <p:oleObj name="Document" r:id="rId7" imgW="5728906" imgH="2422668" progId="Word.Document.12">
                  <p:embed/>
                  <p:pic>
                    <p:nvPicPr>
                      <p:cNvPr id="0" name=""/>
                      <p:cNvPicPr/>
                      <p:nvPr/>
                    </p:nvPicPr>
                    <p:blipFill>
                      <a:blip r:embed="rId8"/>
                      <a:stretch>
                        <a:fillRect/>
                      </a:stretch>
                    </p:blipFill>
                    <p:spPr>
                      <a:xfrm>
                        <a:off x="423950" y="3017520"/>
                        <a:ext cx="5162204" cy="2896064"/>
                      </a:xfrm>
                      <a:prstGeom prst="rect">
                        <a:avLst/>
                      </a:prstGeom>
                    </p:spPr>
                  </p:pic>
                </p:oleObj>
              </mc:Fallback>
            </mc:AlternateContent>
          </a:graphicData>
        </a:graphic>
      </p:graphicFrame>
      <p:sp>
        <p:nvSpPr>
          <p:cNvPr id="2058" name="TextBox 2057">
            <a:extLst>
              <a:ext uri="{FF2B5EF4-FFF2-40B4-BE49-F238E27FC236}">
                <a16:creationId xmlns:a16="http://schemas.microsoft.com/office/drawing/2014/main" xmlns="" id="{68BD4A0D-46E1-F1A3-6BB4-FB022E0F1637}"/>
              </a:ext>
            </a:extLst>
          </p:cNvPr>
          <p:cNvSpPr txBox="1"/>
          <p:nvPr/>
        </p:nvSpPr>
        <p:spPr>
          <a:xfrm>
            <a:off x="-149630" y="5757571"/>
            <a:ext cx="4996104" cy="1100429"/>
          </a:xfrm>
          <a:prstGeom prst="rect">
            <a:avLst/>
          </a:prstGeom>
          <a:noFill/>
        </p:spPr>
        <p:txBody>
          <a:bodyPr wrap="square">
            <a:spAutoFit/>
          </a:bodyPr>
          <a:lstStyle/>
          <a:p>
            <a:pPr marL="564515" marR="24130">
              <a:spcBef>
                <a:spcPts val="620"/>
              </a:spcBef>
              <a:buNone/>
            </a:pP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Total production in one day: 86,400L Gas oxygen (As for 40L, 120bar): 12 cylinders - TYPE D</a:t>
            </a:r>
            <a:endParaRPr lang="en-IN" sz="1100" dirty="0">
              <a:effectLst/>
              <a:latin typeface="Times New Roman" panose="02020603050405020304" pitchFamily="18" charset="0"/>
              <a:ea typeface="Microsoft Sans Serif" panose="020B0604020202020204" pitchFamily="34" charset="0"/>
              <a:cs typeface="Times New Roman" panose="02020603050405020304" pitchFamily="18" charset="0"/>
            </a:endParaRPr>
          </a:p>
          <a:p>
            <a:pPr marL="564515" marR="549275">
              <a:lnSpc>
                <a:spcPct val="97000"/>
              </a:lnSpc>
              <a:spcBef>
                <a:spcPts val="540"/>
              </a:spcBef>
              <a:buNone/>
            </a:pP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Total</a:t>
            </a:r>
            <a:r>
              <a:rPr lang="en-US" sz="1100" b="1" spc="-30"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production</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in</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one</a:t>
            </a:r>
            <a:r>
              <a:rPr lang="en-US" sz="1100" b="1" spc="-30"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day:</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43,200L</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Gas</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oxygen (As</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for</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40L,</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120bar):</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6</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cylinders</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TYPE</a:t>
            </a:r>
            <a:r>
              <a:rPr lang="en-US" sz="1100" b="1" spc="-25"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 </a:t>
            </a:r>
            <a:r>
              <a:rPr lang="en-US" sz="1100" b="1" dirty="0">
                <a:solidFill>
                  <a:srgbClr val="231F20"/>
                </a:solidFill>
                <a:effectLst/>
                <a:latin typeface="Times New Roman" panose="02020603050405020304" pitchFamily="18" charset="0"/>
                <a:ea typeface="Microsoft Sans Serif" panose="020B0604020202020204" pitchFamily="34" charset="0"/>
                <a:cs typeface="Times New Roman" panose="02020603050405020304" pitchFamily="18" charset="0"/>
              </a:rPr>
              <a:t>D</a:t>
            </a:r>
            <a:endParaRPr lang="en-IN" sz="1100" dirty="0">
              <a:effectLst/>
              <a:latin typeface="Times New Roman" panose="02020603050405020304" pitchFamily="18" charset="0"/>
              <a:ea typeface="Microsoft Sans Serif" panose="020B0604020202020204" pitchFamily="34" charset="0"/>
              <a:cs typeface="Times New Roman" panose="02020603050405020304" pitchFamily="18" charset="0"/>
            </a:endParaRPr>
          </a:p>
          <a:p>
            <a:pPr>
              <a:buNone/>
            </a:pPr>
            <a:r>
              <a:rPr lang="en-US" b="1" dirty="0">
                <a:solidFill>
                  <a:srgbClr val="231F20"/>
                </a:solidFill>
                <a:latin typeface="Tahoma" panose="020B0604030504040204" pitchFamily="34" charset="0"/>
                <a:ea typeface="Microsoft Sans Serif" panose="020B0604020202020204" pitchFamily="34" charset="0"/>
                <a:cs typeface="Microsoft Sans Serif" panose="020B0604020202020204" pitchFamily="34" charset="0"/>
              </a:rPr>
              <a:t>                          </a:t>
            </a:r>
            <a:endParaRPr lang="en-IN" sz="1400" dirty="0"/>
          </a:p>
        </p:txBody>
      </p:sp>
      <p:sp>
        <p:nvSpPr>
          <p:cNvPr id="2060" name="TextBox 2059">
            <a:extLst>
              <a:ext uri="{FF2B5EF4-FFF2-40B4-BE49-F238E27FC236}">
                <a16:creationId xmlns:a16="http://schemas.microsoft.com/office/drawing/2014/main" xmlns="" id="{4BA0803C-F7A0-3079-FDEC-3AE1B413C095}"/>
              </a:ext>
            </a:extLst>
          </p:cNvPr>
          <p:cNvSpPr txBox="1"/>
          <p:nvPr/>
        </p:nvSpPr>
        <p:spPr>
          <a:xfrm>
            <a:off x="6500552" y="5951912"/>
            <a:ext cx="5220239" cy="649088"/>
          </a:xfrm>
          <a:prstGeom prst="rect">
            <a:avLst/>
          </a:prstGeom>
          <a:noFill/>
        </p:spPr>
        <p:txBody>
          <a:bodyPr wrap="square">
            <a:spAutoFit/>
          </a:bodyPr>
          <a:lstStyle/>
          <a:p>
            <a:pPr marL="914400" marR="549275">
              <a:lnSpc>
                <a:spcPct val="97000"/>
              </a:lnSpc>
              <a:spcBef>
                <a:spcPts val="540"/>
              </a:spcBef>
              <a:buNone/>
            </a:pPr>
            <a:r>
              <a:rPr lang="en-US" sz="1100" b="1" dirty="0">
                <a:solidFill>
                  <a:srgbClr val="231F20"/>
                </a:solidFill>
                <a:latin typeface="Times New Roman" panose="02020603050405020304" pitchFamily="18" charset="0"/>
                <a:ea typeface="Microsoft Sans Serif" panose="020B0604020202020204" pitchFamily="34" charset="0"/>
                <a:cs typeface="Times New Roman" panose="02020603050405020304" pitchFamily="18" charset="0"/>
              </a:rPr>
              <a:t>Total production in one day: 43,200L Gas oxygen (As for 40L, 120bar): 6 cylinders - TYPE D</a:t>
            </a:r>
          </a:p>
          <a:p>
            <a:pPr marL="914400" marR="549275">
              <a:lnSpc>
                <a:spcPct val="97000"/>
              </a:lnSpc>
              <a:spcBef>
                <a:spcPts val="540"/>
              </a:spcBef>
              <a:buNone/>
            </a:pPr>
            <a:r>
              <a:rPr lang="en-US" sz="1100" b="1" dirty="0">
                <a:solidFill>
                  <a:srgbClr val="231F20"/>
                </a:solidFill>
                <a:latin typeface="Times New Roman" panose="02020603050405020304" pitchFamily="18" charset="0"/>
                <a:ea typeface="Microsoft Sans Serif" panose="020B0604020202020204" pitchFamily="34" charset="0"/>
                <a:cs typeface="Times New Roman" panose="02020603050405020304" pitchFamily="18" charset="0"/>
              </a:rPr>
              <a:t>                                </a:t>
            </a:r>
            <a:endParaRPr lang="en-IN" sz="1100" b="1" dirty="0">
              <a:solidFill>
                <a:srgbClr val="231F20"/>
              </a:solidFill>
              <a:latin typeface="Times New Roman" panose="02020603050405020304" pitchFamily="18" charset="0"/>
              <a:ea typeface="Microsoft Sans Serif" panose="020B0604020202020204" pitchFamily="34" charset="0"/>
              <a:cs typeface="Times New Roman" panose="02020603050405020304" pitchFamily="18" charset="0"/>
            </a:endParaRPr>
          </a:p>
        </p:txBody>
      </p:sp>
      <p:pic>
        <p:nvPicPr>
          <p:cNvPr id="13" name="Content Placeholder 12">
            <a:extLst>
              <a:ext uri="{FF2B5EF4-FFF2-40B4-BE49-F238E27FC236}">
                <a16:creationId xmlns:a16="http://schemas.microsoft.com/office/drawing/2014/main" xmlns="" id="{18AE57F4-F128-E4C9-7D3F-060B3D1A4F3A}"/>
              </a:ext>
            </a:extLst>
          </p:cNvPr>
          <p:cNvPicPr>
            <a:picLocks noGrp="1" noChangeAspect="1"/>
          </p:cNvPicPr>
          <p:nvPr>
            <p:ph idx="1"/>
          </p:nvPr>
        </p:nvPicPr>
        <p:blipFill>
          <a:blip r:embed="rId9"/>
          <a:stretch>
            <a:fillRect/>
          </a:stretch>
        </p:blipFill>
        <p:spPr>
          <a:xfrm>
            <a:off x="7550780" y="2809702"/>
            <a:ext cx="3845815" cy="3040266"/>
          </a:xfrm>
          <a:prstGeom prst="rect">
            <a:avLst/>
          </a:prstGeom>
        </p:spPr>
      </p:pic>
      <p:pic>
        <p:nvPicPr>
          <p:cNvPr id="15" name="Picture 14">
            <a:extLst>
              <a:ext uri="{FF2B5EF4-FFF2-40B4-BE49-F238E27FC236}">
                <a16:creationId xmlns:a16="http://schemas.microsoft.com/office/drawing/2014/main" xmlns="" id="{A7970569-361E-DFB7-BF14-0E0C6111582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56338" y="275282"/>
            <a:ext cx="971878" cy="988253"/>
          </a:xfrm>
          <a:prstGeom prst="rect">
            <a:avLst/>
          </a:prstGeom>
        </p:spPr>
      </p:pic>
      <p:sp>
        <p:nvSpPr>
          <p:cNvPr id="10" name="TextBox 9">
            <a:extLst>
              <a:ext uri="{FF2B5EF4-FFF2-40B4-BE49-F238E27FC236}">
                <a16:creationId xmlns:a16="http://schemas.microsoft.com/office/drawing/2014/main" xmlns="" id="{DDF64A64-1707-3FE4-9B46-22A4129C8084}"/>
              </a:ext>
            </a:extLst>
          </p:cNvPr>
          <p:cNvSpPr txBox="1"/>
          <p:nvPr/>
        </p:nvSpPr>
        <p:spPr>
          <a:xfrm>
            <a:off x="9328266" y="918309"/>
            <a:ext cx="2317864" cy="307777"/>
          </a:xfrm>
          <a:prstGeom prst="rect">
            <a:avLst/>
          </a:prstGeom>
          <a:noFill/>
        </p:spPr>
        <p:txBody>
          <a:bodyPr wrap="square">
            <a:spAutoFit/>
          </a:bodyPr>
          <a:lstStyle/>
          <a:p>
            <a:r>
              <a:rPr lang="en-US" sz="900" b="1" dirty="0">
                <a:solidFill>
                  <a:srgbClr val="231F20"/>
                </a:solidFill>
                <a:latin typeface="Tahoma" panose="020B0604030504040204" pitchFamily="34" charset="0"/>
                <a:ea typeface="Microsoft Sans Serif" panose="020B0604020202020204" pitchFamily="34" charset="0"/>
                <a:cs typeface="Microsoft Sans Serif" panose="020B0604020202020204" pitchFamily="34" charset="0"/>
              </a:rPr>
              <a:t> </a:t>
            </a:r>
            <a:r>
              <a:rPr lang="en-US" sz="1400" b="1" dirty="0"/>
              <a:t>RAK-U03M2E</a:t>
            </a:r>
            <a:endParaRPr lang="en-IN" sz="1400" dirty="0"/>
          </a:p>
        </p:txBody>
      </p:sp>
      <p:sp>
        <p:nvSpPr>
          <p:cNvPr id="12" name="TextBox 11">
            <a:extLst>
              <a:ext uri="{FF2B5EF4-FFF2-40B4-BE49-F238E27FC236}">
                <a16:creationId xmlns:a16="http://schemas.microsoft.com/office/drawing/2014/main" xmlns="" id="{7D8CBF29-5A05-870A-ACF5-4DDDE51EE394}"/>
              </a:ext>
            </a:extLst>
          </p:cNvPr>
          <p:cNvSpPr txBox="1"/>
          <p:nvPr/>
        </p:nvSpPr>
        <p:spPr>
          <a:xfrm>
            <a:off x="1675014" y="868577"/>
            <a:ext cx="1949335" cy="307777"/>
          </a:xfrm>
          <a:prstGeom prst="rect">
            <a:avLst/>
          </a:prstGeom>
          <a:noFill/>
        </p:spPr>
        <p:txBody>
          <a:bodyPr wrap="square">
            <a:spAutoFit/>
          </a:bodyPr>
          <a:lstStyle/>
          <a:p>
            <a:r>
              <a:rPr kumimoji="0" lang="en-US" sz="1400" b="1" i="0" u="none" strike="noStrike" kern="1200" cap="none" spc="0" normalizeH="0" baseline="0" noProof="0" dirty="0">
                <a:ln>
                  <a:noFill/>
                </a:ln>
                <a:solidFill>
                  <a:srgbClr val="231F20"/>
                </a:solidFill>
                <a:effectLst/>
                <a:uLnTx/>
                <a:uFillTx/>
                <a:latin typeface="Arial" panose="020B0604020202020204" pitchFamily="34" charset="0"/>
                <a:ea typeface="Microsoft Sans Serif" panose="020B0604020202020204" pitchFamily="34" charset="0"/>
                <a:cs typeface="Microsoft Sans Serif" panose="020B0604020202020204" pitchFamily="34" charset="0"/>
              </a:rPr>
              <a:t>RAK-</a:t>
            </a:r>
            <a:r>
              <a:rPr kumimoji="0" lang="en-US" sz="1400" b="1" i="0" u="none" strike="noStrike" kern="1200" cap="none" spc="-10" normalizeH="0" baseline="0" noProof="0" dirty="0">
                <a:ln>
                  <a:noFill/>
                </a:ln>
                <a:solidFill>
                  <a:srgbClr val="231F20"/>
                </a:solidFill>
                <a:effectLst/>
                <a:uLnTx/>
                <a:uFillTx/>
                <a:latin typeface="Arial" panose="020B0604020202020204" pitchFamily="34" charset="0"/>
                <a:ea typeface="Microsoft Sans Serif" panose="020B0604020202020204" pitchFamily="34" charset="0"/>
                <a:cs typeface="Microsoft Sans Serif" panose="020B0604020202020204" pitchFamily="34" charset="0"/>
              </a:rPr>
              <a:t>U06M2E</a:t>
            </a:r>
            <a:endParaRPr lang="en-IN" dirty="0"/>
          </a:p>
        </p:txBody>
      </p:sp>
    </p:spTree>
    <p:extLst>
      <p:ext uri="{BB962C8B-B14F-4D97-AF65-F5344CB8AC3E}">
        <p14:creationId xmlns:p14="http://schemas.microsoft.com/office/powerpoint/2010/main" val="15831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29E1B6-1F7D-D142-185A-518443236752}"/>
              </a:ext>
            </a:extLst>
          </p:cNvPr>
          <p:cNvSpPr>
            <a:spLocks noGrp="1"/>
          </p:cNvSpPr>
          <p:nvPr>
            <p:ph type="title"/>
          </p:nvPr>
        </p:nvSpPr>
        <p:spPr>
          <a:xfrm>
            <a:off x="4631651" y="3673815"/>
            <a:ext cx="2928697" cy="787195"/>
          </a:xfrm>
        </p:spPr>
        <p:txBody>
          <a:bodyPr>
            <a:normAutofit/>
          </a:bodyPr>
          <a:lstStyle/>
          <a:p>
            <a:r>
              <a:rPr lang="en-IN" sz="4000" dirty="0">
                <a:solidFill>
                  <a:schemeClr val="accent5">
                    <a:lumMod val="75000"/>
                  </a:schemeClr>
                </a:solidFill>
                <a:latin typeface="Algerian" panose="04020705040A02060702" pitchFamily="82" charset="0"/>
              </a:rPr>
              <a:t>THANK YOU</a:t>
            </a:r>
          </a:p>
        </p:txBody>
      </p:sp>
      <p:pic>
        <p:nvPicPr>
          <p:cNvPr id="7" name="Picture 6">
            <a:extLst>
              <a:ext uri="{FF2B5EF4-FFF2-40B4-BE49-F238E27FC236}">
                <a16:creationId xmlns:a16="http://schemas.microsoft.com/office/drawing/2014/main" xmlns="" id="{3DB6F095-6479-D5BA-CE89-9815BD7BAA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4015" y="1552357"/>
            <a:ext cx="1998683" cy="2032359"/>
          </a:xfrm>
          <a:prstGeom prst="rect">
            <a:avLst/>
          </a:prstGeom>
        </p:spPr>
      </p:pic>
    </p:spTree>
    <p:extLst>
      <p:ext uri="{BB962C8B-B14F-4D97-AF65-F5344CB8AC3E}">
        <p14:creationId xmlns:p14="http://schemas.microsoft.com/office/powerpoint/2010/main" val="42067999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247</TotalTime>
  <Words>668</Words>
  <Application>Microsoft Office PowerPoint</Application>
  <PresentationFormat>Widescreen</PresentationFormat>
  <Paragraphs>57</Paragraphs>
  <Slides>8</Slides>
  <Notes>0</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22" baseType="lpstr">
      <vt:lpstr>Aileron</vt:lpstr>
      <vt:lpstr>Aileron-Regular</vt:lpstr>
      <vt:lpstr>Algerian</vt:lpstr>
      <vt:lpstr>Arial</vt:lpstr>
      <vt:lpstr>Century Gothic</vt:lpstr>
      <vt:lpstr>Courier New</vt:lpstr>
      <vt:lpstr>DM Sans</vt:lpstr>
      <vt:lpstr>Garamond</vt:lpstr>
      <vt:lpstr>IBM Plex Sans Condensed</vt:lpstr>
      <vt:lpstr>Microsoft Sans Serif</vt:lpstr>
      <vt:lpstr>Tahoma</vt:lpstr>
      <vt:lpstr>Times New Roman</vt:lpstr>
      <vt:lpstr>Savon</vt:lpstr>
      <vt:lpstr>Document</vt:lpstr>
      <vt:lpstr>ROOF FEDERATION</vt:lpstr>
      <vt:lpstr>INTRODUCTION</vt:lpstr>
      <vt:lpstr>PowerPoint Presentation</vt:lpstr>
      <vt:lpstr>WHY RAK ?</vt:lpstr>
      <vt:lpstr>WHY RAK ?</vt:lpstr>
      <vt:lpstr>PowerPoint Presentation</vt:lpstr>
      <vt:lpstr>           RAK-60                                            CAN BE SCALED UP TO ANY SIZE                                 RAK-30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ROOF FEDERATION</dc:title>
  <dc:creator>Viraaj Tyagi(00004452221)</dc:creator>
  <cp:lastModifiedBy>lenovo</cp:lastModifiedBy>
  <cp:revision>8</cp:revision>
  <dcterms:created xsi:type="dcterms:W3CDTF">2025-08-17T09:51:43Z</dcterms:created>
  <dcterms:modified xsi:type="dcterms:W3CDTF">2026-01-27T10:34:46Z</dcterms:modified>
</cp:coreProperties>
</file>